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1"/>
  </p:notesMasterIdLst>
  <p:handoutMasterIdLst>
    <p:handoutMasterId r:id="rId42"/>
  </p:handoutMasterIdLst>
  <p:sldIdLst>
    <p:sldId id="256" r:id="rId2"/>
    <p:sldId id="258" r:id="rId3"/>
    <p:sldId id="286" r:id="rId4"/>
    <p:sldId id="326" r:id="rId5"/>
    <p:sldId id="330" r:id="rId6"/>
    <p:sldId id="331" r:id="rId7"/>
    <p:sldId id="283" r:id="rId8"/>
    <p:sldId id="293" r:id="rId9"/>
    <p:sldId id="305" r:id="rId10"/>
    <p:sldId id="304" r:id="rId11"/>
    <p:sldId id="302" r:id="rId12"/>
    <p:sldId id="303" r:id="rId13"/>
    <p:sldId id="311" r:id="rId14"/>
    <p:sldId id="335" r:id="rId15"/>
    <p:sldId id="342" r:id="rId16"/>
    <p:sldId id="343" r:id="rId17"/>
    <p:sldId id="340" r:id="rId18"/>
    <p:sldId id="341" r:id="rId19"/>
    <p:sldId id="346" r:id="rId20"/>
    <p:sldId id="347" r:id="rId21"/>
    <p:sldId id="349" r:id="rId22"/>
    <p:sldId id="350" r:id="rId23"/>
    <p:sldId id="351" r:id="rId24"/>
    <p:sldId id="352" r:id="rId25"/>
    <p:sldId id="353" r:id="rId26"/>
    <p:sldId id="282" r:id="rId27"/>
    <p:sldId id="312" r:id="rId28"/>
    <p:sldId id="319" r:id="rId29"/>
    <p:sldId id="348" r:id="rId30"/>
    <p:sldId id="320" r:id="rId31"/>
    <p:sldId id="336" r:id="rId32"/>
    <p:sldId id="327" r:id="rId33"/>
    <p:sldId id="338" r:id="rId34"/>
    <p:sldId id="322" r:id="rId35"/>
    <p:sldId id="328" r:id="rId36"/>
    <p:sldId id="324" r:id="rId37"/>
    <p:sldId id="325" r:id="rId38"/>
    <p:sldId id="329" r:id="rId39"/>
    <p:sldId id="274"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6357"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529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Cox" userId="44a7b815-b8f0-422d-91b8-aadb0401fcca" providerId="ADAL" clId="{832B038E-C6EA-4B79-83B0-7BD05618CF25}"/>
    <pc:docChg chg="modSld">
      <pc:chgData name="Mark Cox" userId="44a7b815-b8f0-422d-91b8-aadb0401fcca" providerId="ADAL" clId="{832B038E-C6EA-4B79-83B0-7BD05618CF25}" dt="2023-10-12T12:26:12.869" v="54" actId="20577"/>
      <pc:docMkLst>
        <pc:docMk/>
      </pc:docMkLst>
      <pc:sldChg chg="modSp mod">
        <pc:chgData name="Mark Cox" userId="44a7b815-b8f0-422d-91b8-aadb0401fcca" providerId="ADAL" clId="{832B038E-C6EA-4B79-83B0-7BD05618CF25}" dt="2023-10-12T12:26:12.869" v="54" actId="20577"/>
        <pc:sldMkLst>
          <pc:docMk/>
          <pc:sldMk cId="0" sldId="256"/>
        </pc:sldMkLst>
        <pc:spChg chg="mod">
          <ac:chgData name="Mark Cox" userId="44a7b815-b8f0-422d-91b8-aadb0401fcca" providerId="ADAL" clId="{832B038E-C6EA-4B79-83B0-7BD05618CF25}" dt="2023-10-12T12:26:03.313" v="52" actId="20577"/>
          <ac:spMkLst>
            <pc:docMk/>
            <pc:sldMk cId="0" sldId="256"/>
            <ac:spMk id="2" creationId="{00000000-0000-0000-0000-000000000000}"/>
          </ac:spMkLst>
        </pc:spChg>
        <pc:spChg chg="mod">
          <ac:chgData name="Mark Cox" userId="44a7b815-b8f0-422d-91b8-aadb0401fcca" providerId="ADAL" clId="{832B038E-C6EA-4B79-83B0-7BD05618CF25}" dt="2023-10-12T12:26:12.869" v="54" actId="20577"/>
          <ac:spMkLst>
            <pc:docMk/>
            <pc:sldMk cId="0" sldId="25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E4A86FE-AD7C-4D5D-BE78-E7DF7AB6035F}" type="datetimeFigureOut">
              <a:rPr lang="en-US" smtClean="0"/>
              <a:pPr/>
              <a:t>10/12/2023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44C25A7B-52A8-47D5-BD70-185095AD0DD5}" type="slidenum">
              <a:rPr lang="en-US" smtClean="0"/>
              <a:pPr/>
              <a:t>‹#›</a:t>
            </a:fld>
            <a:endParaRPr lang="en-US" dirty="0"/>
          </a:p>
        </p:txBody>
      </p:sp>
    </p:spTree>
    <p:extLst>
      <p:ext uri="{BB962C8B-B14F-4D97-AF65-F5344CB8AC3E}">
        <p14:creationId xmlns:p14="http://schemas.microsoft.com/office/powerpoint/2010/main" val="2396002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A973E99A-495A-4E17-A570-DE122694AAE8}" type="datetimeFigureOut">
              <a:rPr lang="en-US" smtClean="0"/>
              <a:t>10/12/2023</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6F6DA9CF-0BBE-4D56-9F4A-A7EFEDCA8B72}" type="slidenum">
              <a:rPr lang="en-US" smtClean="0"/>
              <a:t>‹#›</a:t>
            </a:fld>
            <a:endParaRPr lang="en-US" dirty="0"/>
          </a:p>
        </p:txBody>
      </p:sp>
    </p:spTree>
    <p:extLst>
      <p:ext uri="{BB962C8B-B14F-4D97-AF65-F5344CB8AC3E}">
        <p14:creationId xmlns:p14="http://schemas.microsoft.com/office/powerpoint/2010/main" val="128220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49A70-FC47-42D0-893B-86524022A7F9}"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FB8C1C6-6AB5-4A87-8659-0076772A61EC}"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1F49A70-FC47-42D0-893B-86524022A7F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B8C1C6-6AB5-4A87-8659-0076772A61EC}" type="datetimeFigureOut">
              <a:rPr lang="en-US" smtClean="0"/>
              <a:pPr/>
              <a:t>10/12/2023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F49A70-FC47-42D0-893B-86524022A7F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bscu.com/" TargetMode="External"/><Relationship Id="rId2" Type="http://schemas.openxmlformats.org/officeDocument/2006/relationships/hyperlink" Target="mailto:mcox@ibscu.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267200"/>
            <a:ext cx="8458200" cy="762000"/>
          </a:xfrm>
        </p:spPr>
        <p:txBody>
          <a:bodyPr>
            <a:normAutofit fontScale="90000"/>
          </a:bodyPr>
          <a:lstStyle/>
          <a:p>
            <a:pPr algn="ct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Credit Union Connect</a:t>
            </a:r>
            <a:br>
              <a:rPr lang="en-US" dirty="0">
                <a:solidFill>
                  <a:schemeClr val="tx1"/>
                </a:solidFill>
              </a:rPr>
            </a:br>
            <a:r>
              <a:rPr lang="en-US" dirty="0">
                <a:solidFill>
                  <a:schemeClr val="tx1"/>
                </a:solidFill>
              </a:rPr>
              <a:t>Tennessee Credit Union League</a:t>
            </a:r>
            <a:br>
              <a:rPr lang="en-US" dirty="0">
                <a:solidFill>
                  <a:schemeClr val="tx1"/>
                </a:solidFill>
              </a:rPr>
            </a:br>
            <a:br>
              <a:rPr lang="en-US" dirty="0">
                <a:solidFill>
                  <a:schemeClr val="tx1"/>
                </a:solidFill>
              </a:rPr>
            </a:br>
            <a:r>
              <a:rPr lang="en-US" dirty="0">
                <a:solidFill>
                  <a:schemeClr val="tx1"/>
                </a:solidFill>
              </a:rPr>
              <a:t>Hot Topics in Commercial Lending</a:t>
            </a:r>
          </a:p>
        </p:txBody>
      </p:sp>
      <p:sp>
        <p:nvSpPr>
          <p:cNvPr id="3" name="Subtitle 2"/>
          <p:cNvSpPr>
            <a:spLocks noGrp="1"/>
          </p:cNvSpPr>
          <p:nvPr>
            <p:ph type="subTitle" idx="1"/>
          </p:nvPr>
        </p:nvSpPr>
        <p:spPr>
          <a:xfrm>
            <a:off x="381000" y="4800600"/>
            <a:ext cx="8458200" cy="1066800"/>
          </a:xfrm>
        </p:spPr>
        <p:txBody>
          <a:bodyPr>
            <a:normAutofit fontScale="77500" lnSpcReduction="20000"/>
          </a:bodyPr>
          <a:lstStyle/>
          <a:p>
            <a:pPr algn="ctr"/>
            <a:endParaRPr lang="en-US" sz="4400" dirty="0"/>
          </a:p>
          <a:p>
            <a:pPr algn="ctr"/>
            <a:r>
              <a:rPr lang="en-US" sz="4400" dirty="0"/>
              <a:t>October 12, 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800" dirty="0"/>
              <a:t>The New Commercial Loan Policy</a:t>
            </a:r>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dirty="0"/>
              <a:t>Must address:</a:t>
            </a:r>
          </a:p>
          <a:p>
            <a:pPr lvl="1"/>
            <a:r>
              <a:rPr lang="en-US" dirty="0"/>
              <a:t>Types of commercial loans permitted</a:t>
            </a:r>
          </a:p>
          <a:p>
            <a:pPr lvl="1"/>
            <a:r>
              <a:rPr lang="en-US" dirty="0"/>
              <a:t>Trade Area</a:t>
            </a:r>
          </a:p>
          <a:p>
            <a:pPr lvl="1"/>
            <a:r>
              <a:rPr lang="en-US" dirty="0"/>
              <a:t>Portfolio concentration limits</a:t>
            </a:r>
          </a:p>
          <a:p>
            <a:pPr lvl="1"/>
            <a:r>
              <a:rPr lang="en-US" dirty="0"/>
              <a:t>Single borrower limits</a:t>
            </a:r>
          </a:p>
          <a:p>
            <a:pPr lvl="1"/>
            <a:r>
              <a:rPr lang="en-US" dirty="0"/>
              <a:t>Qualifications and experience requirements for lending staff</a:t>
            </a:r>
          </a:p>
          <a:p>
            <a:pPr lvl="1"/>
            <a:r>
              <a:rPr lang="en-US" dirty="0"/>
              <a:t>Loan approval process</a:t>
            </a:r>
          </a:p>
          <a:p>
            <a:pPr lvl="1"/>
            <a:r>
              <a:rPr lang="en-US" dirty="0"/>
              <a:t>Underwriting standards</a:t>
            </a:r>
          </a:p>
          <a:p>
            <a:pPr lvl="1"/>
            <a:r>
              <a:rPr lang="en-US" dirty="0"/>
              <a:t>Risk Management processes</a:t>
            </a:r>
          </a:p>
          <a:p>
            <a:pPr lvl="2"/>
            <a:r>
              <a:rPr lang="en-US" dirty="0"/>
              <a:t>Annual Reviews, collateral inspections and revalued</a:t>
            </a:r>
          </a:p>
          <a:p>
            <a:pPr marL="393192"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53843728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a:bodyPr>
          <a:lstStyle/>
          <a:p>
            <a:pPr algn="ctr"/>
            <a:r>
              <a:rPr lang="en-US" dirty="0"/>
              <a:t>NCUA Expectations </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Underwriting analysis depth and content.</a:t>
            </a:r>
          </a:p>
          <a:p>
            <a:r>
              <a:rPr lang="en-US" dirty="0"/>
              <a:t>Due diligence and risk evaluation requirements of principals of business borrowers.</a:t>
            </a:r>
          </a:p>
          <a:p>
            <a:r>
              <a:rPr lang="en-US" dirty="0"/>
              <a:t>Financial projection analysis when historical results insufficient. </a:t>
            </a:r>
          </a:p>
          <a:p>
            <a:r>
              <a:rPr lang="en-US" dirty="0"/>
              <a:t>No longer need to use industry ratios for real estate financing.</a:t>
            </a:r>
          </a:p>
          <a:p>
            <a:r>
              <a:rPr lang="en-US" dirty="0"/>
              <a:t>Financial statement quality and verification expectations.</a:t>
            </a:r>
          </a:p>
          <a:p>
            <a:r>
              <a:rPr lang="en-US" dirty="0"/>
              <a:t>Collateral perfection and valuation requirements, including LTVs appropriate for specific collateral type.</a:t>
            </a:r>
          </a:p>
          <a:p>
            <a:endParaRPr lang="en-US" dirty="0"/>
          </a:p>
        </p:txBody>
      </p:sp>
    </p:spTree>
    <p:extLst>
      <p:ext uri="{BB962C8B-B14F-4D97-AF65-F5344CB8AC3E}">
        <p14:creationId xmlns:p14="http://schemas.microsoft.com/office/powerpoint/2010/main" val="5615456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a:bodyPr>
          <a:lstStyle/>
          <a:p>
            <a:pPr algn="ctr"/>
            <a:r>
              <a:rPr lang="en-US" dirty="0"/>
              <a:t>Revising the MBL Policy</a:t>
            </a:r>
            <a:br>
              <a:rPr lang="en-US" dirty="0"/>
            </a:br>
            <a:r>
              <a:rPr lang="en-US" dirty="0"/>
              <a:t>Risk Management Process</a:t>
            </a:r>
          </a:p>
        </p:txBody>
      </p:sp>
      <p:sp>
        <p:nvSpPr>
          <p:cNvPr id="3" name="Content Placeholder 2"/>
          <p:cNvSpPr>
            <a:spLocks noGrp="1"/>
          </p:cNvSpPr>
          <p:nvPr>
            <p:ph idx="1"/>
          </p:nvPr>
        </p:nvSpPr>
        <p:spPr/>
        <p:txBody>
          <a:bodyPr/>
          <a:lstStyle/>
          <a:p>
            <a:endParaRPr lang="en-US" dirty="0"/>
          </a:p>
          <a:p>
            <a:r>
              <a:rPr lang="en-US" dirty="0"/>
              <a:t>Use of loan covenants</a:t>
            </a:r>
          </a:p>
          <a:p>
            <a:r>
              <a:rPr lang="en-US" dirty="0"/>
              <a:t>Frequency of financial reporting</a:t>
            </a:r>
          </a:p>
          <a:p>
            <a:r>
              <a:rPr lang="en-US" dirty="0"/>
              <a:t>Frequency and depth of ongoing loan review and collateral value monitoring</a:t>
            </a:r>
          </a:p>
          <a:p>
            <a:r>
              <a:rPr lang="en-US" dirty="0"/>
              <a:t>A credit risk rating system, at inception, and through life of loan; tracking migration of risk grades</a:t>
            </a:r>
          </a:p>
          <a:p>
            <a:r>
              <a:rPr lang="en-US" dirty="0"/>
              <a:t>A process to track and report policy exceptions and loan covenants</a:t>
            </a:r>
          </a:p>
          <a:p>
            <a:pPr lvl="1"/>
            <a:endParaRPr lang="en-US" dirty="0"/>
          </a:p>
          <a:p>
            <a:endParaRPr lang="en-US" dirty="0"/>
          </a:p>
        </p:txBody>
      </p:sp>
    </p:spTree>
    <p:extLst>
      <p:ext uri="{BB962C8B-B14F-4D97-AF65-F5344CB8AC3E}">
        <p14:creationId xmlns:p14="http://schemas.microsoft.com/office/powerpoint/2010/main" val="247919758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 Reg Change NCUA Findings</a:t>
            </a:r>
          </a:p>
        </p:txBody>
      </p:sp>
      <p:sp>
        <p:nvSpPr>
          <p:cNvPr id="3" name="Content Placeholder 2"/>
          <p:cNvSpPr>
            <a:spLocks noGrp="1"/>
          </p:cNvSpPr>
          <p:nvPr>
            <p:ph idx="1"/>
          </p:nvPr>
        </p:nvSpPr>
        <p:spPr/>
        <p:txBody>
          <a:bodyPr>
            <a:normAutofit fontScale="92500"/>
          </a:bodyPr>
          <a:lstStyle/>
          <a:p>
            <a:r>
              <a:rPr lang="en-US" dirty="0"/>
              <a:t>Lack of Board oversight &amp; involvement relative to new rules</a:t>
            </a:r>
          </a:p>
          <a:p>
            <a:r>
              <a:rPr lang="en-US" dirty="0"/>
              <a:t>Inadequate staffing &amp; resources for oversight of 3</a:t>
            </a:r>
            <a:r>
              <a:rPr lang="en-US" baseline="30000" dirty="0"/>
              <a:t>rd</a:t>
            </a:r>
            <a:r>
              <a:rPr lang="en-US" dirty="0"/>
              <a:t> parties</a:t>
            </a:r>
          </a:p>
          <a:p>
            <a:r>
              <a:rPr lang="en-US" dirty="0"/>
              <a:t>Lack of ongoing credit administration of the portfolio</a:t>
            </a:r>
          </a:p>
          <a:p>
            <a:pPr lvl="1"/>
            <a:r>
              <a:rPr lang="en-US" dirty="0"/>
              <a:t>ARs, Management reports, Risk Grade migration</a:t>
            </a:r>
          </a:p>
          <a:p>
            <a:r>
              <a:rPr lang="en-US" dirty="0"/>
              <a:t>Inadequate or delinquent ARs</a:t>
            </a:r>
          </a:p>
          <a:p>
            <a:r>
              <a:rPr lang="en-US" dirty="0"/>
              <a:t>Lack of risk assessment &amp; staffing relative to commercial lending &amp; how it fits into the credit union’s business or strategic plan</a:t>
            </a:r>
          </a:p>
          <a:p>
            <a:r>
              <a:rPr lang="en-US" dirty="0"/>
              <a:t>Lack of personal guarantees with lack of evidence of risk mitigation</a:t>
            </a:r>
          </a:p>
        </p:txBody>
      </p:sp>
    </p:spTree>
    <p:extLst>
      <p:ext uri="{BB962C8B-B14F-4D97-AF65-F5344CB8AC3E}">
        <p14:creationId xmlns:p14="http://schemas.microsoft.com/office/powerpoint/2010/main" val="18131995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Post 2017 Reg Changes</a:t>
            </a:r>
          </a:p>
        </p:txBody>
      </p:sp>
      <p:sp>
        <p:nvSpPr>
          <p:cNvPr id="3" name="Content Placeholder 2"/>
          <p:cNvSpPr>
            <a:spLocks noGrp="1"/>
          </p:cNvSpPr>
          <p:nvPr>
            <p:ph idx="1"/>
          </p:nvPr>
        </p:nvSpPr>
        <p:spPr/>
        <p:txBody>
          <a:bodyPr>
            <a:normAutofit/>
          </a:bodyPr>
          <a:lstStyle/>
          <a:p>
            <a:r>
              <a:rPr lang="en-US" dirty="0"/>
              <a:t>Appraisal Regs</a:t>
            </a:r>
          </a:p>
          <a:p>
            <a:pPr lvl="1"/>
            <a:r>
              <a:rPr lang="en-US" dirty="0"/>
              <a:t>Set commercial loan threshold to $1 million</a:t>
            </a:r>
          </a:p>
          <a:p>
            <a:pPr lvl="2"/>
            <a:r>
              <a:rPr lang="en-US" dirty="0"/>
              <a:t>Contrary to all other regulators that went to $500,000</a:t>
            </a:r>
          </a:p>
          <a:p>
            <a:r>
              <a:rPr lang="en-US" dirty="0"/>
              <a:t>CUSO Regs</a:t>
            </a:r>
          </a:p>
          <a:p>
            <a:pPr lvl="1"/>
            <a:r>
              <a:rPr lang="en-US" dirty="0"/>
              <a:t>Established CUSOs can make any loans that CUs make</a:t>
            </a:r>
          </a:p>
          <a:p>
            <a:pPr lvl="1"/>
            <a:r>
              <a:rPr lang="en-US" dirty="0"/>
              <a:t>Gave NCUA ability additional flexibility to approve permissible CUSO activities and services outside of notice and comment.</a:t>
            </a:r>
          </a:p>
          <a:p>
            <a:pPr lvl="1"/>
            <a:r>
              <a:rPr lang="en-US" dirty="0"/>
              <a:t>CECL</a:t>
            </a:r>
          </a:p>
        </p:txBody>
      </p:sp>
    </p:spTree>
    <p:extLst>
      <p:ext uri="{BB962C8B-B14F-4D97-AF65-F5344CB8AC3E}">
        <p14:creationId xmlns:p14="http://schemas.microsoft.com/office/powerpoint/2010/main" val="3933849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Post 2017 Reg Changes</a:t>
            </a:r>
          </a:p>
        </p:txBody>
      </p:sp>
      <p:sp>
        <p:nvSpPr>
          <p:cNvPr id="3" name="Content Placeholder 2"/>
          <p:cNvSpPr>
            <a:spLocks noGrp="1"/>
          </p:cNvSpPr>
          <p:nvPr>
            <p:ph idx="1"/>
          </p:nvPr>
        </p:nvSpPr>
        <p:spPr/>
        <p:txBody>
          <a:bodyPr>
            <a:normAutofit fontScale="85000" lnSpcReduction="20000"/>
          </a:bodyPr>
          <a:lstStyle/>
          <a:p>
            <a:r>
              <a:rPr lang="en-US" dirty="0"/>
              <a:t>Proposed Financial Innovation: Loan participations, eligible obligations, and notes of liquidating credit unions</a:t>
            </a:r>
          </a:p>
          <a:p>
            <a:pPr lvl="1"/>
            <a:r>
              <a:rPr lang="en-US" dirty="0"/>
              <a:t>Major impact on 701.21-Loans and lines of credit to members</a:t>
            </a:r>
          </a:p>
          <a:p>
            <a:pPr lvl="1"/>
            <a:r>
              <a:rPr lang="en-US" dirty="0"/>
              <a:t>Little to no effect on 701.22</a:t>
            </a:r>
          </a:p>
          <a:p>
            <a:pPr lvl="1"/>
            <a:r>
              <a:rPr lang="en-US" dirty="0"/>
              <a:t>701.23 establishes notes purchased from liquidating FCUs</a:t>
            </a:r>
          </a:p>
          <a:p>
            <a:pPr lvl="1"/>
            <a:r>
              <a:rPr lang="en-US" dirty="0"/>
              <a:t>Eligible obligations defined as anything that is not being sold as a participation</a:t>
            </a:r>
          </a:p>
          <a:p>
            <a:pPr lvl="1"/>
            <a:r>
              <a:rPr lang="en-US" dirty="0"/>
              <a:t>Widens ability to purchase non member loans</a:t>
            </a:r>
          </a:p>
          <a:p>
            <a:pPr lvl="1"/>
            <a:r>
              <a:rPr lang="en-US" dirty="0"/>
              <a:t>Ability to purchase whole or in part</a:t>
            </a:r>
          </a:p>
          <a:p>
            <a:pPr lvl="1"/>
            <a:r>
              <a:rPr lang="en-US" dirty="0"/>
              <a:t>Helps with FinTech and other 3</a:t>
            </a:r>
            <a:r>
              <a:rPr lang="en-US" baseline="30000" dirty="0"/>
              <a:t>rd</a:t>
            </a:r>
            <a:r>
              <a:rPr lang="en-US" dirty="0"/>
              <a:t> party originators</a:t>
            </a:r>
          </a:p>
          <a:p>
            <a:pPr lvl="1"/>
            <a:r>
              <a:rPr lang="en-US" dirty="0"/>
              <a:t>Mostly impacting consumer loans</a:t>
            </a:r>
          </a:p>
          <a:p>
            <a:pPr lvl="2"/>
            <a:r>
              <a:rPr lang="en-US" dirty="0"/>
              <a:t>Indirect loans/leases</a:t>
            </a:r>
          </a:p>
          <a:p>
            <a:pPr lvl="2"/>
            <a:r>
              <a:rPr lang="en-US" dirty="0"/>
              <a:t>Loans made by third parties</a:t>
            </a:r>
          </a:p>
          <a:p>
            <a:pPr lvl="3"/>
            <a:r>
              <a:rPr lang="en-US" dirty="0"/>
              <a:t>Dealerships, CUSOS, etc.</a:t>
            </a:r>
          </a:p>
        </p:txBody>
      </p:sp>
    </p:spTree>
    <p:extLst>
      <p:ext uri="{BB962C8B-B14F-4D97-AF65-F5344CB8AC3E}">
        <p14:creationId xmlns:p14="http://schemas.microsoft.com/office/powerpoint/2010/main" val="4495451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Post 2017 Reg Changes</a:t>
            </a:r>
          </a:p>
        </p:txBody>
      </p:sp>
      <p:sp>
        <p:nvSpPr>
          <p:cNvPr id="3" name="Content Placeholder 2"/>
          <p:cNvSpPr>
            <a:spLocks noGrp="1"/>
          </p:cNvSpPr>
          <p:nvPr>
            <p:ph idx="1"/>
          </p:nvPr>
        </p:nvSpPr>
        <p:spPr/>
        <p:txBody>
          <a:bodyPr>
            <a:normAutofit/>
          </a:bodyPr>
          <a:lstStyle/>
          <a:p>
            <a:pPr lvl="1"/>
            <a:r>
              <a:rPr lang="en-US" dirty="0"/>
              <a:t>5% cap remains on participation purchases but does not apply to purchases of eligible obligations</a:t>
            </a:r>
          </a:p>
          <a:p>
            <a:pPr lvl="1"/>
            <a:r>
              <a:rPr lang="en-US" dirty="0"/>
              <a:t>Definition of indirect loan and lease comes from guidance that has been in use</a:t>
            </a:r>
          </a:p>
          <a:p>
            <a:pPr lvl="1"/>
            <a:r>
              <a:rPr lang="en-US" dirty="0"/>
              <a:t>701.23 addresses Eligible Obligations</a:t>
            </a:r>
          </a:p>
          <a:p>
            <a:pPr lvl="1"/>
            <a:r>
              <a:rPr lang="en-US" dirty="0"/>
              <a:t>Comment period ends 2-28-23</a:t>
            </a:r>
          </a:p>
          <a:p>
            <a:pPr lvl="1"/>
            <a:r>
              <a:rPr lang="en-US" dirty="0"/>
              <a:t>Expected to be approved by NCUA board between June and August 2023.</a:t>
            </a:r>
          </a:p>
        </p:txBody>
      </p:sp>
    </p:spTree>
    <p:extLst>
      <p:ext uri="{BB962C8B-B14F-4D97-AF65-F5344CB8AC3E}">
        <p14:creationId xmlns:p14="http://schemas.microsoft.com/office/powerpoint/2010/main" val="266342127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NCUA 2023 Supervisory Priorities</a:t>
            </a:r>
          </a:p>
        </p:txBody>
      </p:sp>
      <p:sp>
        <p:nvSpPr>
          <p:cNvPr id="3" name="Content Placeholder 2"/>
          <p:cNvSpPr>
            <a:spLocks noGrp="1"/>
          </p:cNvSpPr>
          <p:nvPr>
            <p:ph idx="1"/>
          </p:nvPr>
        </p:nvSpPr>
        <p:spPr/>
        <p:txBody>
          <a:bodyPr>
            <a:normAutofit/>
          </a:bodyPr>
          <a:lstStyle/>
          <a:p>
            <a:r>
              <a:rPr lang="en-US" dirty="0"/>
              <a:t>Interest Rate &amp; Liquidity Risk</a:t>
            </a:r>
          </a:p>
          <a:p>
            <a:pPr lvl="1"/>
            <a:r>
              <a:rPr lang="en-US" dirty="0"/>
              <a:t>Letter to CU 22-CU-09	</a:t>
            </a:r>
          </a:p>
          <a:p>
            <a:pPr lvl="1"/>
            <a:r>
              <a:rPr lang="en-US" dirty="0"/>
              <a:t>Market Risk</a:t>
            </a:r>
          </a:p>
          <a:p>
            <a:pPr lvl="1"/>
            <a:r>
              <a:rPr lang="en-US" dirty="0"/>
              <a:t>Stress Test on loans &amp; portfolio</a:t>
            </a:r>
          </a:p>
          <a:p>
            <a:pPr lvl="1"/>
            <a:r>
              <a:rPr lang="en-US" dirty="0"/>
              <a:t>Key assumptions are reasonable and documented</a:t>
            </a:r>
          </a:p>
          <a:p>
            <a:r>
              <a:rPr lang="en-US" dirty="0"/>
              <a:t>Liquidity</a:t>
            </a:r>
          </a:p>
          <a:p>
            <a:pPr lvl="1"/>
            <a:r>
              <a:rPr lang="en-US" dirty="0"/>
              <a:t>Related to IRR volatility</a:t>
            </a:r>
          </a:p>
          <a:p>
            <a:pPr lvl="1"/>
            <a:r>
              <a:rPr lang="en-US" dirty="0"/>
              <a:t>Higher rates impacting asset valuation &amp; borrowing capacity</a:t>
            </a:r>
          </a:p>
        </p:txBody>
      </p:sp>
    </p:spTree>
    <p:extLst>
      <p:ext uri="{BB962C8B-B14F-4D97-AF65-F5344CB8AC3E}">
        <p14:creationId xmlns:p14="http://schemas.microsoft.com/office/powerpoint/2010/main" val="21951943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NCUA 2023 Supervisory Priorities</a:t>
            </a:r>
          </a:p>
        </p:txBody>
      </p:sp>
      <p:sp>
        <p:nvSpPr>
          <p:cNvPr id="3" name="Content Placeholder 2"/>
          <p:cNvSpPr>
            <a:spLocks noGrp="1"/>
          </p:cNvSpPr>
          <p:nvPr>
            <p:ph idx="1"/>
          </p:nvPr>
        </p:nvSpPr>
        <p:spPr/>
        <p:txBody>
          <a:bodyPr>
            <a:normAutofit/>
          </a:bodyPr>
          <a:lstStyle/>
          <a:p>
            <a:r>
              <a:rPr lang="en-US" dirty="0"/>
              <a:t>Credit Risk</a:t>
            </a:r>
          </a:p>
          <a:p>
            <a:pPr lvl="1"/>
            <a:r>
              <a:rPr lang="en-US" dirty="0"/>
              <a:t>CU’s credit risk review system in identifying, monitoring and managing credit risk</a:t>
            </a:r>
          </a:p>
          <a:p>
            <a:pPr lvl="1"/>
            <a:r>
              <a:rPr lang="en-US" dirty="0"/>
              <a:t>Evaluate how credit risk is changing due to inflation, borrowing costs from higher rates &amp; increased likelihood of economic downturn</a:t>
            </a:r>
          </a:p>
          <a:p>
            <a:pPr lvl="1"/>
            <a:r>
              <a:rPr lang="en-US" dirty="0"/>
              <a:t>Review adjustments made to underwriting standards, portfolio monitoring practices and to loan loss reserves</a:t>
            </a:r>
          </a:p>
          <a:p>
            <a:pPr lvl="1"/>
            <a:r>
              <a:rPr lang="en-US" dirty="0"/>
              <a:t>Current expected credit loss from CECL implementation</a:t>
            </a:r>
          </a:p>
          <a:p>
            <a:r>
              <a:rPr lang="en-US" dirty="0"/>
              <a:t>Fraud Prevention &amp; Detection</a:t>
            </a:r>
          </a:p>
          <a:p>
            <a:pPr lvl="1"/>
            <a:endParaRPr lang="en-US" dirty="0"/>
          </a:p>
          <a:p>
            <a:pPr lvl="1"/>
            <a:endParaRPr lang="en-US" dirty="0"/>
          </a:p>
        </p:txBody>
      </p:sp>
    </p:spTree>
    <p:extLst>
      <p:ext uri="{BB962C8B-B14F-4D97-AF65-F5344CB8AC3E}">
        <p14:creationId xmlns:p14="http://schemas.microsoft.com/office/powerpoint/2010/main" val="25632674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lnSpcReduction="10000"/>
          </a:bodyPr>
          <a:lstStyle/>
          <a:p>
            <a:r>
              <a:rPr lang="en-US" dirty="0"/>
              <a:t>Climate Change Financial Risk for Credit Unions</a:t>
            </a:r>
          </a:p>
          <a:p>
            <a:pPr lvl="1"/>
            <a:r>
              <a:rPr lang="en-US" dirty="0"/>
              <a:t>Physical Risk</a:t>
            </a:r>
          </a:p>
          <a:p>
            <a:pPr lvl="2"/>
            <a:r>
              <a:rPr lang="en-US" dirty="0"/>
              <a:t>Affecting the industry</a:t>
            </a:r>
          </a:p>
          <a:p>
            <a:pPr lvl="2"/>
            <a:r>
              <a:rPr lang="en-US" dirty="0"/>
              <a:t>Strategies to prepare for effects of physical risk</a:t>
            </a:r>
          </a:p>
          <a:p>
            <a:pPr lvl="2"/>
            <a:r>
              <a:rPr lang="en-US" dirty="0"/>
              <a:t>Impact on Members</a:t>
            </a:r>
          </a:p>
          <a:p>
            <a:pPr lvl="3"/>
            <a:r>
              <a:rPr lang="en-US" dirty="0"/>
              <a:t>Financially vulnerable populations</a:t>
            </a:r>
          </a:p>
          <a:p>
            <a:pPr lvl="4"/>
            <a:r>
              <a:rPr lang="en-US" dirty="0"/>
              <a:t>Steps needed to continue lending to these populations</a:t>
            </a:r>
          </a:p>
          <a:p>
            <a:pPr lvl="1"/>
            <a:r>
              <a:rPr lang="en-US" dirty="0"/>
              <a:t>Transition Risk</a:t>
            </a:r>
          </a:p>
          <a:p>
            <a:pPr lvl="2"/>
            <a:r>
              <a:rPr lang="en-US" dirty="0"/>
              <a:t>Risks affecting operations, RE lending, commercial lending and small business lending</a:t>
            </a:r>
          </a:p>
          <a:p>
            <a:pPr lvl="2"/>
            <a:r>
              <a:rPr lang="en-US" dirty="0"/>
              <a:t>Steps to minimize transition risk</a:t>
            </a:r>
          </a:p>
          <a:p>
            <a:pPr lvl="2"/>
            <a:r>
              <a:rPr lang="en-US" dirty="0"/>
              <a:t>Steps to mitigate transition risk</a:t>
            </a:r>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11243391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p:txBody>
          <a:bodyPr>
            <a:normAutofit fontScale="85000" lnSpcReduction="10000"/>
          </a:bodyPr>
          <a:lstStyle/>
          <a:p>
            <a:pPr marL="274320" lvl="1" indent="-274320">
              <a:buClr>
                <a:schemeClr val="accent3"/>
              </a:buClr>
              <a:buSzPct val="95000"/>
            </a:pPr>
            <a:r>
              <a:rPr lang="en-US" dirty="0"/>
              <a:t> IBS Overview</a:t>
            </a:r>
          </a:p>
          <a:p>
            <a:pPr marL="274320" lvl="1" indent="-274320">
              <a:buClr>
                <a:schemeClr val="accent3"/>
              </a:buClr>
              <a:buSzPct val="95000"/>
            </a:pPr>
            <a:endParaRPr lang="en-US" dirty="0"/>
          </a:p>
          <a:p>
            <a:pPr marL="274320" lvl="1" indent="-274320">
              <a:buClr>
                <a:schemeClr val="accent3"/>
              </a:buClr>
              <a:buSzPct val="95000"/>
            </a:pPr>
            <a:r>
              <a:rPr lang="en-US" dirty="0"/>
              <a:t>Why Aren’t You Making Commercial Loans</a:t>
            </a:r>
          </a:p>
          <a:p>
            <a:pPr marL="274320" lvl="1" indent="-274320">
              <a:buClr>
                <a:schemeClr val="accent3"/>
              </a:buClr>
              <a:buSzPct val="95000"/>
            </a:pPr>
            <a:endParaRPr lang="en-US" dirty="0"/>
          </a:p>
          <a:p>
            <a:pPr marL="274320" lvl="1" indent="-274320">
              <a:buClr>
                <a:schemeClr val="accent3"/>
              </a:buClr>
              <a:buSzPct val="95000"/>
            </a:pPr>
            <a:r>
              <a:rPr lang="en-US" dirty="0"/>
              <a:t>Regulatory Environment</a:t>
            </a:r>
          </a:p>
          <a:p>
            <a:pPr marL="274320" lvl="1" indent="-274320">
              <a:buClr>
                <a:schemeClr val="accent3"/>
              </a:buClr>
              <a:buSzPct val="95000"/>
            </a:pPr>
            <a:endParaRPr lang="en-US" dirty="0"/>
          </a:p>
          <a:p>
            <a:pPr marL="274320" lvl="1" indent="-274320">
              <a:buClr>
                <a:schemeClr val="accent3"/>
              </a:buClr>
              <a:buSzPct val="95000"/>
            </a:pPr>
            <a:r>
              <a:rPr lang="en-US" dirty="0"/>
              <a:t>Risks To Loan Growth/Quality</a:t>
            </a:r>
          </a:p>
          <a:p>
            <a:pPr marL="274320" lvl="1" indent="-274320">
              <a:buClr>
                <a:schemeClr val="accent3"/>
              </a:buClr>
              <a:buSzPct val="95000"/>
            </a:pPr>
            <a:endParaRPr lang="en-US" dirty="0"/>
          </a:p>
          <a:p>
            <a:pPr marL="274320" lvl="1" indent="-274320">
              <a:buClr>
                <a:schemeClr val="accent3"/>
              </a:buClr>
              <a:buSzPct val="95000"/>
            </a:pPr>
            <a:r>
              <a:rPr lang="en-US" dirty="0"/>
              <a:t>Impact on Lending / Portfolio</a:t>
            </a:r>
          </a:p>
          <a:p>
            <a:pPr marL="274320" lvl="1" indent="-274320">
              <a:buClr>
                <a:schemeClr val="accent3"/>
              </a:buClr>
              <a:buSzPct val="95000"/>
            </a:pPr>
            <a:endParaRPr lang="en-US" dirty="0"/>
          </a:p>
          <a:p>
            <a:pPr marL="274320" lvl="1" indent="-274320">
              <a:buClr>
                <a:schemeClr val="accent3"/>
              </a:buClr>
              <a:buSzPct val="95000"/>
            </a:pPr>
            <a:r>
              <a:rPr lang="en-US" dirty="0"/>
              <a:t>Board Responsibility</a:t>
            </a:r>
          </a:p>
          <a:p>
            <a:pPr marL="274320" lvl="1" indent="-274320">
              <a:buClr>
                <a:schemeClr val="accent3"/>
              </a:buClr>
              <a:buSzPct val="95000"/>
            </a:pPr>
            <a:endParaRPr lang="en-US" dirty="0"/>
          </a:p>
          <a:p>
            <a:pPr marL="274320" lvl="1" indent="-274320">
              <a:buClr>
                <a:schemeClr val="accent3"/>
              </a:buClr>
              <a:buSzPct val="95000"/>
            </a:pPr>
            <a:r>
              <a:rPr lang="en-US" dirty="0"/>
              <a:t>Comments &amp; 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1000"/>
                                        <p:tgtEl>
                                          <p:spTgt spid="3">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1000"/>
                                        <p:tgtEl>
                                          <p:spTgt spid="3">
                                            <p:txEl>
                                              <p:pRg st="10" end="1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fade">
                                      <p:cBhvr>
                                        <p:cTn id="25"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fontScale="92500" lnSpcReduction="10000"/>
          </a:bodyPr>
          <a:lstStyle/>
          <a:p>
            <a:r>
              <a:rPr lang="en-US" dirty="0"/>
              <a:t>Climate Change Financial Risk for Credit Unions</a:t>
            </a:r>
          </a:p>
          <a:p>
            <a:pPr lvl="1"/>
            <a:r>
              <a:rPr lang="en-US" dirty="0"/>
              <a:t>Operations</a:t>
            </a:r>
          </a:p>
          <a:p>
            <a:pPr lvl="1"/>
            <a:r>
              <a:rPr lang="en-US" dirty="0"/>
              <a:t>Governance</a:t>
            </a:r>
          </a:p>
          <a:p>
            <a:pPr lvl="1"/>
            <a:r>
              <a:rPr lang="en-US" dirty="0"/>
              <a:t>Business Strategies</a:t>
            </a:r>
          </a:p>
          <a:p>
            <a:pPr lvl="1"/>
            <a:r>
              <a:rPr lang="en-US" dirty="0"/>
              <a:t>Risk Management</a:t>
            </a:r>
          </a:p>
          <a:p>
            <a:pPr lvl="2"/>
            <a:r>
              <a:rPr lang="en-US" dirty="0"/>
              <a:t>Looking for a Climate Policy</a:t>
            </a:r>
          </a:p>
          <a:p>
            <a:pPr lvl="2"/>
            <a:r>
              <a:rPr lang="en-US" dirty="0"/>
              <a:t>Identify, measure, monitor, manage, and report climate related financial risks</a:t>
            </a:r>
          </a:p>
          <a:p>
            <a:pPr lvl="2"/>
            <a:r>
              <a:rPr lang="en-US" dirty="0"/>
              <a:t>Impact on traditional risk areas: credit, interest rate, liquidity, transition, strategic, reputation, and compliance</a:t>
            </a:r>
          </a:p>
          <a:p>
            <a:pPr lvl="2"/>
            <a:r>
              <a:rPr lang="en-US" dirty="0"/>
              <a:t>Risk mitigation strategies</a:t>
            </a:r>
          </a:p>
          <a:p>
            <a:pPr lvl="2"/>
            <a:r>
              <a:rPr lang="en-US" dirty="0"/>
              <a:t>Flood risk</a:t>
            </a:r>
          </a:p>
          <a:p>
            <a:pPr lvl="1"/>
            <a:r>
              <a:rPr lang="en-US" dirty="0"/>
              <a:t>Reporting</a:t>
            </a:r>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290387831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a:bodyPr>
          <a:lstStyle/>
          <a:p>
            <a:r>
              <a:rPr lang="en-US" dirty="0"/>
              <a:t>Policy Statement on Prudent CRE Loan Accommodations and Workouts</a:t>
            </a:r>
          </a:p>
          <a:p>
            <a:pPr lvl="1"/>
            <a:r>
              <a:rPr lang="en-US" dirty="0"/>
              <a:t>“FIs that implement prudent CRE loan accommodation and workout arrangements after performing a comprehensive review of the borrower’s financial condition will not be subject to criticism for engaging in these efforts, even if these arrangements result in modified loans with weaknesses that result in adverse classification”</a:t>
            </a:r>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405783351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a:bodyPr>
          <a:lstStyle/>
          <a:p>
            <a:r>
              <a:rPr lang="en-US" dirty="0"/>
              <a:t>Policy Statement on Prudent CRE Loan Accommodations and Workouts</a:t>
            </a:r>
          </a:p>
          <a:p>
            <a:pPr lvl="1"/>
            <a:r>
              <a:rPr lang="en-US" dirty="0"/>
              <a:t>“Modified loans to borrowers who have the ability to repay their debts according to reasonable terms will not be subject to adverse classification solely because the value of the underlying collateral has declined to an amount less that is less than the outstanding balance on the loan”</a:t>
            </a:r>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124953310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lnSpcReduction="10000"/>
          </a:bodyPr>
          <a:lstStyle/>
          <a:p>
            <a:r>
              <a:rPr lang="en-US" dirty="0"/>
              <a:t>Policy Statement on Prudent CRE Loan Accommodations and Workouts</a:t>
            </a:r>
          </a:p>
          <a:p>
            <a:pPr lvl="1"/>
            <a:r>
              <a:rPr lang="en-US" dirty="0"/>
              <a:t>Short-Term Loan Accommodations</a:t>
            </a:r>
          </a:p>
          <a:p>
            <a:pPr lvl="1"/>
            <a:r>
              <a:rPr lang="en-US" dirty="0"/>
              <a:t>Accounting Changes</a:t>
            </a:r>
          </a:p>
          <a:p>
            <a:pPr lvl="2"/>
            <a:r>
              <a:rPr lang="en-US" dirty="0"/>
              <a:t>CECL</a:t>
            </a:r>
          </a:p>
          <a:p>
            <a:pPr lvl="1"/>
            <a:r>
              <a:rPr lang="en-US" dirty="0"/>
              <a:t>Valuation Adjustments</a:t>
            </a:r>
          </a:p>
          <a:p>
            <a:pPr lvl="1"/>
            <a:r>
              <a:rPr lang="en-US" dirty="0"/>
              <a:t>Market Conditions Classification</a:t>
            </a:r>
          </a:p>
          <a:p>
            <a:pPr lvl="1"/>
            <a:r>
              <a:rPr lang="en-US" dirty="0"/>
              <a:t>Global Cash Flow</a:t>
            </a:r>
          </a:p>
          <a:p>
            <a:pPr lvl="1"/>
            <a:r>
              <a:rPr lang="en-US" dirty="0"/>
              <a:t>Frequency of Updated Financial and Collateral Information</a:t>
            </a:r>
          </a:p>
          <a:p>
            <a:pPr lvl="1"/>
            <a:r>
              <a:rPr lang="en-US" dirty="0"/>
              <a:t>Proactive Engagement with Borrowers</a:t>
            </a:r>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86931824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fontScale="92500" lnSpcReduction="10000"/>
          </a:bodyPr>
          <a:lstStyle/>
          <a:p>
            <a:r>
              <a:rPr lang="en-US" dirty="0"/>
              <a:t>Policy Statement on Prudent CRE Loan Accommodations and Workouts</a:t>
            </a:r>
          </a:p>
          <a:p>
            <a:pPr lvl="1"/>
            <a:r>
              <a:rPr lang="en-US" dirty="0"/>
              <a:t>Loan Workout Programs</a:t>
            </a:r>
          </a:p>
          <a:p>
            <a:pPr lvl="2"/>
            <a:r>
              <a:rPr lang="en-US" dirty="0"/>
              <a:t>Renewing or Extending Loans</a:t>
            </a:r>
          </a:p>
          <a:p>
            <a:pPr lvl="2"/>
            <a:r>
              <a:rPr lang="en-US" dirty="0"/>
              <a:t>Granting additional credit to improve prospects of overall payment</a:t>
            </a:r>
          </a:p>
          <a:p>
            <a:pPr lvl="2"/>
            <a:r>
              <a:rPr lang="en-US" dirty="0"/>
              <a:t>Restructuring the loan with or without concessions</a:t>
            </a:r>
          </a:p>
          <a:p>
            <a:pPr lvl="2"/>
            <a:r>
              <a:rPr lang="en-US" dirty="0"/>
              <a:t>Updated and comprehensive financial info on borrower, property and guarantors</a:t>
            </a:r>
          </a:p>
          <a:p>
            <a:pPr lvl="2"/>
            <a:r>
              <a:rPr lang="en-US" b="1" dirty="0"/>
              <a:t>Current</a:t>
            </a:r>
            <a:r>
              <a:rPr lang="en-US" dirty="0"/>
              <a:t> valuations of the collateral</a:t>
            </a:r>
          </a:p>
          <a:p>
            <a:pPr lvl="2"/>
            <a:r>
              <a:rPr lang="en-US" dirty="0"/>
              <a:t>Appropriate loan structure (term, amortization, covenants, other requirements</a:t>
            </a:r>
          </a:p>
          <a:p>
            <a:pPr lvl="2"/>
            <a:r>
              <a:rPr lang="en-US" dirty="0"/>
              <a:t>Appropriate legal analysis and agreements</a:t>
            </a:r>
          </a:p>
          <a:p>
            <a:pPr lvl="2"/>
            <a:r>
              <a:rPr lang="en-US" dirty="0"/>
              <a:t>Global cash flow/debt coverage analysis</a:t>
            </a:r>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9511160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Recent NCUA Letters and Policy Statements</a:t>
            </a:r>
          </a:p>
        </p:txBody>
      </p:sp>
      <p:sp>
        <p:nvSpPr>
          <p:cNvPr id="3" name="Content Placeholder 2"/>
          <p:cNvSpPr>
            <a:spLocks noGrp="1"/>
          </p:cNvSpPr>
          <p:nvPr>
            <p:ph idx="1"/>
          </p:nvPr>
        </p:nvSpPr>
        <p:spPr/>
        <p:txBody>
          <a:bodyPr>
            <a:normAutofit fontScale="77500" lnSpcReduction="20000"/>
          </a:bodyPr>
          <a:lstStyle/>
          <a:p>
            <a:r>
              <a:rPr lang="en-US" dirty="0"/>
              <a:t>Policy Statement on Prudent CRE Loan Accommodations and Workouts</a:t>
            </a:r>
          </a:p>
          <a:p>
            <a:pPr lvl="1"/>
            <a:r>
              <a:rPr lang="en-US" dirty="0"/>
              <a:t>Loan Workout Policy that establishes</a:t>
            </a:r>
          </a:p>
          <a:p>
            <a:pPr lvl="2"/>
            <a:r>
              <a:rPr lang="en-US" dirty="0"/>
              <a:t>Loan terms/amortization to reasonably adjust the workout plan is sustained performance is not demonstrated</a:t>
            </a:r>
          </a:p>
          <a:p>
            <a:pPr lvl="2"/>
            <a:r>
              <a:rPr lang="en-US" dirty="0"/>
              <a:t>Management infrastructure to identify, measure, and monitor the volume and complexity of the workout activity</a:t>
            </a:r>
          </a:p>
          <a:p>
            <a:pPr lvl="2"/>
            <a:r>
              <a:rPr lang="en-US" dirty="0"/>
              <a:t>Documentation standards to verify borrower’s credit worthiness: financial condition, repayment ability, coll values</a:t>
            </a:r>
          </a:p>
          <a:p>
            <a:pPr lvl="2"/>
            <a:r>
              <a:rPr lang="en-US" dirty="0"/>
              <a:t>Information systems and controls to identify and track loan performance and risk</a:t>
            </a:r>
          </a:p>
          <a:p>
            <a:pPr lvl="2"/>
            <a:r>
              <a:rPr lang="en-US" dirty="0"/>
              <a:t>Processes to ensure regulatory reports are consistent with regulatory requirements</a:t>
            </a:r>
          </a:p>
          <a:p>
            <a:pPr lvl="2"/>
            <a:r>
              <a:rPr lang="en-US" dirty="0"/>
              <a:t>Loan collection procedures</a:t>
            </a:r>
          </a:p>
          <a:p>
            <a:pPr lvl="2"/>
            <a:r>
              <a:rPr lang="en-US" dirty="0"/>
              <a:t>Adherence to lending limits</a:t>
            </a:r>
          </a:p>
          <a:p>
            <a:pPr lvl="2"/>
            <a:r>
              <a:rPr lang="en-US" dirty="0"/>
              <a:t>Collateral administration</a:t>
            </a:r>
          </a:p>
          <a:p>
            <a:pPr lvl="2"/>
            <a:r>
              <a:rPr lang="en-US" dirty="0"/>
              <a:t>Ongoing credit risk review function</a:t>
            </a:r>
          </a:p>
          <a:p>
            <a:pPr lvl="2"/>
            <a:endParaRPr lang="en-US" dirty="0"/>
          </a:p>
          <a:p>
            <a:pPr lvl="2"/>
            <a:endParaRPr lang="en-US" dirty="0"/>
          </a:p>
          <a:p>
            <a:pPr marL="667512" lvl="2" indent="0">
              <a:buNone/>
            </a:pPr>
            <a:endParaRPr lang="en-US" dirty="0"/>
          </a:p>
          <a:p>
            <a:pPr lvl="2"/>
            <a:endParaRPr lang="en-US" dirty="0"/>
          </a:p>
          <a:p>
            <a:pPr lvl="2"/>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45161829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It’s The Economy, Stupid!!</a:t>
            </a:r>
          </a:p>
        </p:txBody>
      </p:sp>
      <p:sp>
        <p:nvSpPr>
          <p:cNvPr id="3" name="Content Placeholder 2"/>
          <p:cNvSpPr>
            <a:spLocks noGrp="1"/>
          </p:cNvSpPr>
          <p:nvPr>
            <p:ph idx="1"/>
          </p:nvPr>
        </p:nvSpPr>
        <p:spPr>
          <a:xfrm>
            <a:off x="457200" y="1981200"/>
            <a:ext cx="8229600" cy="4343400"/>
          </a:xfrm>
        </p:spPr>
        <p:txBody>
          <a:bodyPr>
            <a:normAutofit/>
          </a:bodyPr>
          <a:lstStyle/>
          <a:p>
            <a:pPr marL="393192" lvl="1" indent="0">
              <a:buNone/>
            </a:pPr>
            <a:endParaRPr lang="en-US" dirty="0"/>
          </a:p>
          <a:p>
            <a:pPr marL="393192" lvl="1" indent="0" algn="ctr">
              <a:buNone/>
            </a:pPr>
            <a:r>
              <a:rPr lang="en-US" dirty="0">
                <a:solidFill>
                  <a:schemeClr val="tx2">
                    <a:lumMod val="75000"/>
                  </a:schemeClr>
                </a:solidFill>
              </a:rPr>
              <a:t>No, It’s the Pandemic!!!</a:t>
            </a:r>
          </a:p>
          <a:p>
            <a:pPr marL="393192" lvl="1" indent="0" algn="ctr">
              <a:buNone/>
            </a:pPr>
            <a:endParaRPr lang="en-US" dirty="0">
              <a:solidFill>
                <a:schemeClr val="tx2">
                  <a:lumMod val="75000"/>
                </a:schemeClr>
              </a:solidFill>
            </a:endParaRPr>
          </a:p>
          <a:p>
            <a:pPr marL="393192" lvl="1" indent="0" algn="ctr">
              <a:buNone/>
            </a:pPr>
            <a:endParaRPr lang="en-US" dirty="0">
              <a:solidFill>
                <a:schemeClr val="tx2">
                  <a:lumMod val="75000"/>
                </a:schemeClr>
              </a:solidFill>
            </a:endParaRPr>
          </a:p>
          <a:p>
            <a:pPr marL="393192" lvl="1" indent="0" algn="ctr">
              <a:buNone/>
            </a:pPr>
            <a:r>
              <a:rPr lang="en-US" dirty="0">
                <a:solidFill>
                  <a:schemeClr val="accent1">
                    <a:lumMod val="50000"/>
                  </a:schemeClr>
                </a:solidFill>
              </a:rPr>
              <a:t>No, It’s the Economy Again!!!</a:t>
            </a:r>
          </a:p>
          <a:p>
            <a:pPr marL="393192" lvl="1" indent="0" algn="ctr">
              <a:buNone/>
            </a:pPr>
            <a:endParaRPr lang="en-US" dirty="0">
              <a:solidFill>
                <a:schemeClr val="accent1">
                  <a:lumMod val="50000"/>
                </a:schemeClr>
              </a:solidFill>
            </a:endParaRPr>
          </a:p>
          <a:p>
            <a:pPr marL="393192" lvl="1" indent="0" algn="ctr">
              <a:buNone/>
            </a:pPr>
            <a:r>
              <a:rPr lang="en-US" dirty="0">
                <a:solidFill>
                  <a:schemeClr val="accent1">
                    <a:lumMod val="50000"/>
                  </a:schemeClr>
                </a:solidFill>
              </a:rPr>
              <a:t>No, It’s the Stupid FED</a:t>
            </a:r>
          </a:p>
          <a:p>
            <a:pPr marL="393192" lvl="1" indent="0">
              <a:buNone/>
            </a:pPr>
            <a:endParaRPr lang="en-US" dirty="0"/>
          </a:p>
        </p:txBody>
      </p:sp>
    </p:spTree>
    <p:extLst>
      <p:ext uri="{BB962C8B-B14F-4D97-AF65-F5344CB8AC3E}">
        <p14:creationId xmlns:p14="http://schemas.microsoft.com/office/powerpoint/2010/main" val="3972363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No, It’s the Pandemic/Economy</a:t>
            </a:r>
          </a:p>
        </p:txBody>
      </p:sp>
      <p:sp>
        <p:nvSpPr>
          <p:cNvPr id="3" name="Content Placeholder 2"/>
          <p:cNvSpPr>
            <a:spLocks noGrp="1"/>
          </p:cNvSpPr>
          <p:nvPr>
            <p:ph idx="1"/>
          </p:nvPr>
        </p:nvSpPr>
        <p:spPr>
          <a:xfrm>
            <a:off x="457200" y="1981200"/>
            <a:ext cx="8229600" cy="4343400"/>
          </a:xfrm>
        </p:spPr>
        <p:txBody>
          <a:bodyPr>
            <a:normAutofit/>
          </a:bodyPr>
          <a:lstStyle/>
          <a:p>
            <a:pPr marL="0" indent="0">
              <a:buNone/>
            </a:pPr>
            <a:endParaRPr lang="en-US" dirty="0"/>
          </a:p>
          <a:p>
            <a:pPr lvl="1"/>
            <a:r>
              <a:rPr lang="en-US" dirty="0"/>
              <a:t>Nationwide shut down</a:t>
            </a:r>
          </a:p>
          <a:p>
            <a:pPr lvl="1"/>
            <a:r>
              <a:rPr lang="en-US" dirty="0"/>
              <a:t>Extended in some markets</a:t>
            </a:r>
          </a:p>
          <a:p>
            <a:pPr lvl="1"/>
            <a:r>
              <a:rPr lang="en-US" dirty="0"/>
              <a:t>Huge impact on small businesses, home renters/landlords, and certain CRE products (retail, multi family, office, hospitality)</a:t>
            </a:r>
          </a:p>
          <a:p>
            <a:pPr lvl="1"/>
            <a:r>
              <a:rPr lang="en-US" dirty="0"/>
              <a:t>Dire predictions for commercial RE</a:t>
            </a:r>
          </a:p>
          <a:p>
            <a:pPr lvl="1"/>
            <a:r>
              <a:rPr lang="en-US" dirty="0"/>
              <a:t>Supply Chain problems still occurring</a:t>
            </a:r>
          </a:p>
          <a:p>
            <a:pPr lvl="1"/>
            <a:r>
              <a:rPr lang="en-US" dirty="0"/>
              <a:t>2021 Retail Sales rose 21.4% above its pre-pandemic Feb 2020 peak</a:t>
            </a:r>
          </a:p>
          <a:p>
            <a:pPr lvl="1"/>
            <a:endParaRPr lang="en-US" dirty="0"/>
          </a:p>
        </p:txBody>
      </p:sp>
    </p:spTree>
    <p:extLst>
      <p:ext uri="{BB962C8B-B14F-4D97-AF65-F5344CB8AC3E}">
        <p14:creationId xmlns:p14="http://schemas.microsoft.com/office/powerpoint/2010/main" val="24935086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No, It’s the Economy, again	</a:t>
            </a:r>
          </a:p>
        </p:txBody>
      </p:sp>
      <p:sp>
        <p:nvSpPr>
          <p:cNvPr id="3" name="Content Placeholder 2"/>
          <p:cNvSpPr>
            <a:spLocks noGrp="1"/>
          </p:cNvSpPr>
          <p:nvPr>
            <p:ph idx="1"/>
          </p:nvPr>
        </p:nvSpPr>
        <p:spPr>
          <a:xfrm>
            <a:off x="457200" y="1981200"/>
            <a:ext cx="8229600" cy="4343400"/>
          </a:xfrm>
        </p:spPr>
        <p:txBody>
          <a:bodyPr>
            <a:normAutofit/>
          </a:bodyPr>
          <a:lstStyle/>
          <a:p>
            <a:r>
              <a:rPr lang="en-US" dirty="0"/>
              <a:t>Job quit rates in 2020 and 2021 were unprecedented while unemployment rebounded from the effects of the shutdowns and lay offs</a:t>
            </a:r>
          </a:p>
          <a:p>
            <a:r>
              <a:rPr lang="en-US" dirty="0"/>
              <a:t>Businesses still can’t fill open positions</a:t>
            </a:r>
          </a:p>
          <a:p>
            <a:r>
              <a:rPr lang="en-US" dirty="0"/>
              <a:t>Inflation increasing since start of pandemic and was over 6% in 2021, hit a high of 9.1% in Jun ’22, declining since then to 7.7% in Oct. Now 12 straight months of decline.</a:t>
            </a:r>
          </a:p>
          <a:p>
            <a:pPr marL="393192" lvl="1" indent="0">
              <a:buNone/>
            </a:pPr>
            <a:endParaRPr lang="en-US" dirty="0"/>
          </a:p>
        </p:txBody>
      </p:sp>
    </p:spTree>
    <p:extLst>
      <p:ext uri="{BB962C8B-B14F-4D97-AF65-F5344CB8AC3E}">
        <p14:creationId xmlns:p14="http://schemas.microsoft.com/office/powerpoint/2010/main" val="176607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No, It’s the stupid FED	</a:t>
            </a:r>
          </a:p>
        </p:txBody>
      </p:sp>
      <p:sp>
        <p:nvSpPr>
          <p:cNvPr id="3" name="Content Placeholder 2"/>
          <p:cNvSpPr>
            <a:spLocks noGrp="1"/>
          </p:cNvSpPr>
          <p:nvPr>
            <p:ph idx="1"/>
          </p:nvPr>
        </p:nvSpPr>
        <p:spPr>
          <a:xfrm>
            <a:off x="457200" y="1981200"/>
            <a:ext cx="8229600" cy="4343400"/>
          </a:xfrm>
        </p:spPr>
        <p:txBody>
          <a:bodyPr>
            <a:normAutofit/>
          </a:bodyPr>
          <a:lstStyle/>
          <a:p>
            <a:r>
              <a:rPr lang="en-US" dirty="0"/>
              <a:t>Fed fund target rate remained low; 0%-.25%, but a rising rate environment was expected with 3-4 .25% bumps in 2022 sand into 2023. </a:t>
            </a:r>
          </a:p>
          <a:p>
            <a:pPr lvl="1"/>
            <a:r>
              <a:rPr lang="en-US" dirty="0"/>
              <a:t>Reality is there have been 11 increases since March 2022 raising Fed rate from .25-.50% to 5.25-5.50% thru July ‘23. Another 25 bps expected in before YE (?) </a:t>
            </a:r>
          </a:p>
          <a:p>
            <a:pPr lvl="1"/>
            <a:r>
              <a:rPr lang="en-US" dirty="0"/>
              <a:t>Devastating impact on FI liquidity</a:t>
            </a:r>
          </a:p>
          <a:p>
            <a:pPr lvl="1"/>
            <a:r>
              <a:rPr lang="en-US" dirty="0"/>
              <a:t>Erosion of capital</a:t>
            </a:r>
          </a:p>
          <a:p>
            <a:pPr lvl="1"/>
            <a:r>
              <a:rPr lang="en-US" dirty="0"/>
              <a:t>FI failures</a:t>
            </a:r>
          </a:p>
          <a:p>
            <a:pPr marL="393192" lvl="1" indent="0">
              <a:buNone/>
            </a:pPr>
            <a:endParaRPr lang="en-US" dirty="0"/>
          </a:p>
        </p:txBody>
      </p:sp>
    </p:spTree>
    <p:extLst>
      <p:ext uri="{BB962C8B-B14F-4D97-AF65-F5344CB8AC3E}">
        <p14:creationId xmlns:p14="http://schemas.microsoft.com/office/powerpoint/2010/main" val="39756018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4617B"/>
                </a:solidFill>
              </a:rPr>
              <a:t>Services Offered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US" dirty="0"/>
              <a:t> Consulting</a:t>
            </a:r>
          </a:p>
          <a:p>
            <a:pPr lvl="1">
              <a:buFont typeface="Wingdings" panose="05000000000000000000" pitchFamily="2" charset="2"/>
              <a:buChar char="q"/>
            </a:pPr>
            <a:r>
              <a:rPr lang="en-US" dirty="0"/>
              <a:t> Commercial Lending Start Up</a:t>
            </a:r>
          </a:p>
          <a:p>
            <a:pPr lvl="2">
              <a:buFont typeface="Wingdings" panose="05000000000000000000" pitchFamily="2" charset="2"/>
              <a:buChar char="q"/>
            </a:pPr>
            <a:r>
              <a:rPr lang="en-US" dirty="0"/>
              <a:t>Market Evaluation</a:t>
            </a:r>
          </a:p>
          <a:p>
            <a:pPr lvl="2">
              <a:buFont typeface="Wingdings" panose="05000000000000000000" pitchFamily="2" charset="2"/>
              <a:buChar char="q"/>
            </a:pPr>
            <a:r>
              <a:rPr lang="en-US" dirty="0"/>
              <a:t>Hiring</a:t>
            </a:r>
          </a:p>
          <a:p>
            <a:pPr lvl="2">
              <a:buFont typeface="Wingdings" panose="05000000000000000000" pitchFamily="2" charset="2"/>
              <a:buChar char="q"/>
            </a:pPr>
            <a:r>
              <a:rPr lang="en-US" dirty="0"/>
              <a:t>Loan Policy</a:t>
            </a:r>
          </a:p>
          <a:p>
            <a:pPr lvl="1">
              <a:buFont typeface="Wingdings" panose="05000000000000000000" pitchFamily="2" charset="2"/>
              <a:buChar char="q"/>
            </a:pPr>
            <a:r>
              <a:rPr lang="en-US" dirty="0"/>
              <a:t>Credit Training</a:t>
            </a:r>
          </a:p>
          <a:p>
            <a:pPr lvl="1">
              <a:buFont typeface="Wingdings" panose="05000000000000000000" pitchFamily="2" charset="2"/>
              <a:buChar char="q"/>
            </a:pPr>
            <a:r>
              <a:rPr lang="en-US" dirty="0"/>
              <a:t>Sales Training</a:t>
            </a:r>
          </a:p>
          <a:p>
            <a:pPr lvl="1">
              <a:buFont typeface="Wingdings" panose="05000000000000000000" pitchFamily="2" charset="2"/>
              <a:buChar char="q"/>
            </a:pPr>
            <a:r>
              <a:rPr lang="en-US" dirty="0"/>
              <a:t>Board Training (Regs)</a:t>
            </a:r>
          </a:p>
          <a:p>
            <a:pPr lvl="1">
              <a:buFont typeface="Wingdings" panose="05000000000000000000" pitchFamily="2" charset="2"/>
              <a:buChar char="q"/>
            </a:pPr>
            <a:r>
              <a:rPr lang="en-US" dirty="0"/>
              <a:t>Participation Sales</a:t>
            </a:r>
          </a:p>
          <a:p>
            <a:pPr>
              <a:buFont typeface="Wingdings" panose="05000000000000000000" pitchFamily="2" charset="2"/>
              <a:buChar char="q"/>
            </a:pPr>
            <a:r>
              <a:rPr lang="en-US" dirty="0"/>
              <a:t> Commercial Loan Underwriting</a:t>
            </a:r>
          </a:p>
          <a:p>
            <a:pPr>
              <a:buFont typeface="Wingdings" panose="05000000000000000000" pitchFamily="2" charset="2"/>
              <a:buChar char="q"/>
            </a:pPr>
            <a:r>
              <a:rPr lang="en-US" dirty="0"/>
              <a:t>Loan Document Generation</a:t>
            </a:r>
          </a:p>
          <a:p>
            <a:pPr>
              <a:buFont typeface="Wingdings" panose="05000000000000000000" pitchFamily="2" charset="2"/>
              <a:buChar char="q"/>
            </a:pPr>
            <a:r>
              <a:rPr lang="en-US" dirty="0"/>
              <a:t> Appraisal and Environmental Management</a:t>
            </a:r>
          </a:p>
          <a:p>
            <a:pPr>
              <a:buFont typeface="Wingdings" panose="05000000000000000000" pitchFamily="2" charset="2"/>
              <a:buChar char="q"/>
            </a:pPr>
            <a:r>
              <a:rPr lang="en-US" dirty="0"/>
              <a:t> Loan Servicing</a:t>
            </a:r>
          </a:p>
          <a:p>
            <a:pPr>
              <a:buFont typeface="Wingdings" panose="05000000000000000000" pitchFamily="2" charset="2"/>
              <a:buChar char="q"/>
            </a:pPr>
            <a:r>
              <a:rPr lang="en-US" dirty="0"/>
              <a:t>Shared Lender Program</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0" indent="0">
              <a:buNone/>
            </a:pPr>
            <a:endParaRPr lang="en-US" dirty="0"/>
          </a:p>
        </p:txBody>
      </p:sp>
    </p:spTree>
    <p:extLst>
      <p:ext uri="{BB962C8B-B14F-4D97-AF65-F5344CB8AC3E}">
        <p14:creationId xmlns:p14="http://schemas.microsoft.com/office/powerpoint/2010/main" val="146270322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How Are We Doing Now</a:t>
            </a:r>
          </a:p>
        </p:txBody>
      </p:sp>
      <p:sp>
        <p:nvSpPr>
          <p:cNvPr id="3" name="Content Placeholder 2"/>
          <p:cNvSpPr>
            <a:spLocks noGrp="1"/>
          </p:cNvSpPr>
          <p:nvPr>
            <p:ph idx="1"/>
          </p:nvPr>
        </p:nvSpPr>
        <p:spPr>
          <a:xfrm>
            <a:off x="457200" y="1981200"/>
            <a:ext cx="8229600" cy="4343400"/>
          </a:xfrm>
        </p:spPr>
        <p:txBody>
          <a:bodyPr>
            <a:normAutofit/>
          </a:bodyPr>
          <a:lstStyle/>
          <a:p>
            <a:pPr marL="393192" lvl="1" indent="0">
              <a:buNone/>
            </a:pPr>
            <a:r>
              <a:rPr lang="en-US" dirty="0"/>
              <a:t> </a:t>
            </a:r>
          </a:p>
        </p:txBody>
      </p:sp>
      <p:pic>
        <p:nvPicPr>
          <p:cNvPr id="4" name="Picture 3">
            <a:extLst>
              <a:ext uri="{FF2B5EF4-FFF2-40B4-BE49-F238E27FC236}">
                <a16:creationId xmlns:a16="http://schemas.microsoft.com/office/drawing/2014/main" id="{9BD4DE09-1384-94A7-B369-BD73C9532AF4}"/>
              </a:ext>
            </a:extLst>
          </p:cNvPr>
          <p:cNvPicPr>
            <a:picLocks noChangeAspect="1"/>
          </p:cNvPicPr>
          <p:nvPr/>
        </p:nvPicPr>
        <p:blipFill>
          <a:blip r:embed="rId2"/>
          <a:stretch>
            <a:fillRect/>
          </a:stretch>
        </p:blipFill>
        <p:spPr>
          <a:xfrm>
            <a:off x="2419350" y="1847088"/>
            <a:ext cx="4305300" cy="4306824"/>
          </a:xfrm>
          <a:prstGeom prst="rect">
            <a:avLst/>
          </a:prstGeom>
        </p:spPr>
      </p:pic>
    </p:spTree>
    <p:extLst>
      <p:ext uri="{BB962C8B-B14F-4D97-AF65-F5344CB8AC3E}">
        <p14:creationId xmlns:p14="http://schemas.microsoft.com/office/powerpoint/2010/main" val="385893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How Are We Doing Now</a:t>
            </a:r>
          </a:p>
        </p:txBody>
      </p:sp>
      <p:sp>
        <p:nvSpPr>
          <p:cNvPr id="3" name="Content Placeholder 2"/>
          <p:cNvSpPr>
            <a:spLocks noGrp="1"/>
          </p:cNvSpPr>
          <p:nvPr>
            <p:ph idx="1"/>
          </p:nvPr>
        </p:nvSpPr>
        <p:spPr>
          <a:xfrm>
            <a:off x="457200" y="1981200"/>
            <a:ext cx="8229600" cy="4343400"/>
          </a:xfrm>
        </p:spPr>
        <p:txBody>
          <a:bodyPr>
            <a:normAutofit/>
          </a:bodyPr>
          <a:lstStyle/>
          <a:p>
            <a:pPr marL="393192" lvl="1" indent="0">
              <a:buNone/>
            </a:pPr>
            <a:r>
              <a:rPr lang="en-US" dirty="0"/>
              <a:t> </a:t>
            </a:r>
          </a:p>
        </p:txBody>
      </p:sp>
      <p:pic>
        <p:nvPicPr>
          <p:cNvPr id="6" name="Picture 5">
            <a:extLst>
              <a:ext uri="{FF2B5EF4-FFF2-40B4-BE49-F238E27FC236}">
                <a16:creationId xmlns:a16="http://schemas.microsoft.com/office/drawing/2014/main" id="{E337275B-7652-7DD2-5DCD-4B686A377A4D}"/>
              </a:ext>
            </a:extLst>
          </p:cNvPr>
          <p:cNvPicPr>
            <a:picLocks noChangeAspect="1"/>
          </p:cNvPicPr>
          <p:nvPr/>
        </p:nvPicPr>
        <p:blipFill>
          <a:blip r:embed="rId2"/>
          <a:stretch>
            <a:fillRect/>
          </a:stretch>
        </p:blipFill>
        <p:spPr>
          <a:xfrm>
            <a:off x="1095375" y="2133600"/>
            <a:ext cx="6953250" cy="3810000"/>
          </a:xfrm>
          <a:prstGeom prst="rect">
            <a:avLst/>
          </a:prstGeom>
        </p:spPr>
      </p:pic>
    </p:spTree>
    <p:extLst>
      <p:ext uri="{BB962C8B-B14F-4D97-AF65-F5344CB8AC3E}">
        <p14:creationId xmlns:p14="http://schemas.microsoft.com/office/powerpoint/2010/main" val="3720894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Headlines &amp; Headwinds</a:t>
            </a:r>
          </a:p>
        </p:txBody>
      </p:sp>
      <p:sp>
        <p:nvSpPr>
          <p:cNvPr id="3" name="Content Placeholder 2"/>
          <p:cNvSpPr>
            <a:spLocks noGrp="1"/>
          </p:cNvSpPr>
          <p:nvPr>
            <p:ph idx="1"/>
          </p:nvPr>
        </p:nvSpPr>
        <p:spPr>
          <a:xfrm>
            <a:off x="457200" y="1981200"/>
            <a:ext cx="8229600" cy="4343400"/>
          </a:xfrm>
        </p:spPr>
        <p:txBody>
          <a:bodyPr>
            <a:normAutofit/>
          </a:bodyPr>
          <a:lstStyle/>
          <a:p>
            <a:pPr marL="0" indent="0" algn="ctr">
              <a:buNone/>
            </a:pPr>
            <a:endParaRPr lang="en-US" u="sng" dirty="0">
              <a:solidFill>
                <a:schemeClr val="tx2"/>
              </a:solidFill>
            </a:endParaRPr>
          </a:p>
          <a:p>
            <a:pPr marL="393192" lvl="1" indent="0">
              <a:buNone/>
            </a:pPr>
            <a:r>
              <a:rPr lang="en-US" dirty="0"/>
              <a:t> </a:t>
            </a:r>
          </a:p>
        </p:txBody>
      </p:sp>
      <p:pic>
        <p:nvPicPr>
          <p:cNvPr id="4" name="Picture 3">
            <a:extLst>
              <a:ext uri="{FF2B5EF4-FFF2-40B4-BE49-F238E27FC236}">
                <a16:creationId xmlns:a16="http://schemas.microsoft.com/office/drawing/2014/main" id="{0A844C91-2E4A-8FCA-F376-4ADB6DDFBE6C}"/>
              </a:ext>
            </a:extLst>
          </p:cNvPr>
          <p:cNvPicPr>
            <a:picLocks noChangeAspect="1"/>
          </p:cNvPicPr>
          <p:nvPr/>
        </p:nvPicPr>
        <p:blipFill>
          <a:blip r:embed="rId2"/>
          <a:stretch>
            <a:fillRect/>
          </a:stretch>
        </p:blipFill>
        <p:spPr>
          <a:xfrm>
            <a:off x="919162" y="1981200"/>
            <a:ext cx="7305675" cy="4800600"/>
          </a:xfrm>
          <a:prstGeom prst="rect">
            <a:avLst/>
          </a:prstGeom>
        </p:spPr>
      </p:pic>
    </p:spTree>
    <p:extLst>
      <p:ext uri="{BB962C8B-B14F-4D97-AF65-F5344CB8AC3E}">
        <p14:creationId xmlns:p14="http://schemas.microsoft.com/office/powerpoint/2010/main" val="2885976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Headlines &amp; Headwinds</a:t>
            </a:r>
          </a:p>
        </p:txBody>
      </p:sp>
      <p:sp>
        <p:nvSpPr>
          <p:cNvPr id="3" name="Content Placeholder 2"/>
          <p:cNvSpPr>
            <a:spLocks noGrp="1"/>
          </p:cNvSpPr>
          <p:nvPr>
            <p:ph idx="1"/>
          </p:nvPr>
        </p:nvSpPr>
        <p:spPr>
          <a:xfrm>
            <a:off x="457200" y="1981200"/>
            <a:ext cx="8229600" cy="4343400"/>
          </a:xfrm>
        </p:spPr>
        <p:txBody>
          <a:bodyPr>
            <a:normAutofit fontScale="92500"/>
          </a:bodyPr>
          <a:lstStyle/>
          <a:p>
            <a:pPr marL="0" indent="0" algn="ctr">
              <a:buNone/>
            </a:pPr>
            <a:endParaRPr lang="en-US" u="sng" dirty="0">
              <a:solidFill>
                <a:schemeClr val="tx2"/>
              </a:solidFill>
            </a:endParaRPr>
          </a:p>
          <a:p>
            <a:pPr lvl="1"/>
            <a:r>
              <a:rPr lang="en-US" dirty="0"/>
              <a:t> As of March 31, 2023, over 170 companies have conducted a total of 55,790 layoffs</a:t>
            </a:r>
          </a:p>
          <a:p>
            <a:pPr lvl="2"/>
            <a:r>
              <a:rPr lang="en-US" dirty="0"/>
              <a:t>10.1 million vacant jobs in April 2023</a:t>
            </a:r>
          </a:p>
          <a:p>
            <a:pPr lvl="2"/>
            <a:r>
              <a:rPr lang="en-US" dirty="0"/>
              <a:t>Yellow Trucking gone. 30,000 jobs lost</a:t>
            </a:r>
          </a:p>
          <a:p>
            <a:pPr lvl="1"/>
            <a:r>
              <a:rPr lang="en-US" dirty="0"/>
              <a:t>Hiring numbers have been declining</a:t>
            </a:r>
          </a:p>
          <a:p>
            <a:pPr lvl="1"/>
            <a:r>
              <a:rPr lang="en-US" dirty="0"/>
              <a:t>Divided country/government</a:t>
            </a:r>
          </a:p>
          <a:p>
            <a:pPr lvl="1"/>
            <a:r>
              <a:rPr lang="en-US" dirty="0"/>
              <a:t>Trade Policy/Trade War</a:t>
            </a:r>
          </a:p>
          <a:p>
            <a:pPr lvl="1"/>
            <a:r>
              <a:rPr lang="en-US" dirty="0"/>
              <a:t>Recession? For the last 18 months it’s been 6 months away</a:t>
            </a:r>
          </a:p>
          <a:p>
            <a:pPr lvl="1"/>
            <a:r>
              <a:rPr lang="en-US" dirty="0"/>
              <a:t>Overheated job market ? </a:t>
            </a:r>
          </a:p>
          <a:p>
            <a:pPr lvl="2"/>
            <a:r>
              <a:rPr lang="en-US" dirty="0"/>
              <a:t>Businesses still can’t find workers</a:t>
            </a:r>
          </a:p>
          <a:p>
            <a:pPr lvl="1"/>
            <a:endParaRPr lang="en-US" dirty="0"/>
          </a:p>
        </p:txBody>
      </p:sp>
    </p:spTree>
    <p:extLst>
      <p:ext uri="{BB962C8B-B14F-4D97-AF65-F5344CB8AC3E}">
        <p14:creationId xmlns:p14="http://schemas.microsoft.com/office/powerpoint/2010/main" val="2903897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Headlines &amp; Headwinds</a:t>
            </a:r>
          </a:p>
        </p:txBody>
      </p:sp>
      <p:sp>
        <p:nvSpPr>
          <p:cNvPr id="3" name="Content Placeholder 2"/>
          <p:cNvSpPr>
            <a:spLocks noGrp="1"/>
          </p:cNvSpPr>
          <p:nvPr>
            <p:ph idx="1"/>
          </p:nvPr>
        </p:nvSpPr>
        <p:spPr>
          <a:xfrm>
            <a:off x="457200" y="1981200"/>
            <a:ext cx="8229600" cy="4343400"/>
          </a:xfrm>
        </p:spPr>
        <p:txBody>
          <a:bodyPr>
            <a:normAutofit lnSpcReduction="10000"/>
          </a:bodyPr>
          <a:lstStyle/>
          <a:p>
            <a:pPr marL="0" indent="0" algn="ctr">
              <a:buNone/>
            </a:pPr>
            <a:endParaRPr lang="en-US" u="sng" dirty="0">
              <a:solidFill>
                <a:schemeClr val="tx2"/>
              </a:solidFill>
            </a:endParaRPr>
          </a:p>
          <a:p>
            <a:pPr lvl="1"/>
            <a:r>
              <a:rPr lang="en-US" dirty="0"/>
              <a:t>Irrational Exuberance/Equity markets</a:t>
            </a:r>
          </a:p>
          <a:p>
            <a:pPr lvl="2"/>
            <a:r>
              <a:rPr lang="en-US" dirty="0"/>
              <a:t>Tech, tech, and tech.</a:t>
            </a:r>
          </a:p>
          <a:p>
            <a:pPr lvl="3"/>
            <a:r>
              <a:rPr lang="en-US" dirty="0"/>
              <a:t>Oh yeah, and everything else.</a:t>
            </a:r>
          </a:p>
          <a:p>
            <a:pPr lvl="1"/>
            <a:r>
              <a:rPr lang="en-US" dirty="0"/>
              <a:t>Growing budget deficits/debt</a:t>
            </a:r>
          </a:p>
          <a:p>
            <a:pPr lvl="1"/>
            <a:r>
              <a:rPr lang="en-US" dirty="0"/>
              <a:t>Debt ceiling debate will continue</a:t>
            </a:r>
          </a:p>
          <a:p>
            <a:pPr lvl="2"/>
            <a:r>
              <a:rPr lang="en-US" dirty="0"/>
              <a:t>US credit downgraded</a:t>
            </a:r>
          </a:p>
          <a:p>
            <a:pPr lvl="1"/>
            <a:r>
              <a:rPr lang="en-US" dirty="0"/>
              <a:t>Global inflation and interest rate increases</a:t>
            </a:r>
          </a:p>
          <a:p>
            <a:pPr lvl="2"/>
            <a:endParaRPr lang="en-US" dirty="0"/>
          </a:p>
          <a:p>
            <a:pPr lvl="2"/>
            <a:endParaRPr lang="en-US" dirty="0"/>
          </a:p>
          <a:p>
            <a:pPr marL="393192" lvl="1" indent="0">
              <a:buNone/>
            </a:pPr>
            <a:r>
              <a:rPr lang="en-US" sz="1400" dirty="0"/>
              <a:t>Sources: Wells Fargo Securities Economic Group, Regions Financial Corp. Economic Group,</a:t>
            </a:r>
          </a:p>
          <a:p>
            <a:pPr marL="393192" lvl="1" indent="0">
              <a:buNone/>
            </a:pPr>
            <a:r>
              <a:rPr lang="en-US" sz="1400" dirty="0"/>
              <a:t>	     Wall Street Journal</a:t>
            </a:r>
          </a:p>
          <a:p>
            <a:pPr lvl="1"/>
            <a:endParaRPr lang="en-US" dirty="0"/>
          </a:p>
        </p:txBody>
      </p:sp>
    </p:spTree>
    <p:extLst>
      <p:ext uri="{BB962C8B-B14F-4D97-AF65-F5344CB8AC3E}">
        <p14:creationId xmlns:p14="http://schemas.microsoft.com/office/powerpoint/2010/main" val="36180750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ircle(in)">
                                      <p:cBhvr>
                                        <p:cTn id="25" dur="2000"/>
                                        <p:tgtEl>
                                          <p:spTgt spid="3">
                                            <p:txEl>
                                              <p:pRg st="7" end="7"/>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circle(in)">
                                      <p:cBhvr>
                                        <p:cTn id="28" dur="2000"/>
                                        <p:tgtEl>
                                          <p:spTgt spid="3">
                                            <p:txEl>
                                              <p:pRg st="10" end="10"/>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circle(in)">
                                      <p:cBhvr>
                                        <p:cTn id="31"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Headlines &amp; Headwinds</a:t>
            </a:r>
          </a:p>
        </p:txBody>
      </p:sp>
      <p:sp>
        <p:nvSpPr>
          <p:cNvPr id="3" name="Content Placeholder 2"/>
          <p:cNvSpPr>
            <a:spLocks noGrp="1"/>
          </p:cNvSpPr>
          <p:nvPr>
            <p:ph idx="1"/>
          </p:nvPr>
        </p:nvSpPr>
        <p:spPr>
          <a:xfrm>
            <a:off x="457200" y="1981200"/>
            <a:ext cx="8229600" cy="4343400"/>
          </a:xfrm>
        </p:spPr>
        <p:txBody>
          <a:bodyPr>
            <a:normAutofit/>
          </a:bodyPr>
          <a:lstStyle/>
          <a:p>
            <a:pPr marL="0" indent="0" algn="ctr">
              <a:buNone/>
            </a:pPr>
            <a:endParaRPr lang="en-US" u="sng" dirty="0">
              <a:solidFill>
                <a:schemeClr val="tx2"/>
              </a:solidFill>
            </a:endParaRPr>
          </a:p>
          <a:p>
            <a:pPr lvl="1"/>
            <a:r>
              <a:rPr lang="en-US" dirty="0"/>
              <a:t>Liquidity Issues</a:t>
            </a:r>
          </a:p>
          <a:p>
            <a:pPr lvl="2"/>
            <a:r>
              <a:rPr lang="en-US" dirty="0"/>
              <a:t>Households have burned through pandemic savings</a:t>
            </a:r>
          </a:p>
          <a:p>
            <a:pPr lvl="2"/>
            <a:r>
              <a:rPr lang="en-US" dirty="0"/>
              <a:t>Investors still have lots of cash-just not in the FIs</a:t>
            </a:r>
          </a:p>
          <a:p>
            <a:pPr lvl="1"/>
            <a:r>
              <a:rPr lang="en-US" dirty="0"/>
              <a:t>Inability to house business deposits</a:t>
            </a:r>
          </a:p>
          <a:p>
            <a:pPr lvl="1"/>
            <a:r>
              <a:rPr lang="en-US" dirty="0"/>
              <a:t>No commercial loan program in your credit union</a:t>
            </a:r>
          </a:p>
          <a:p>
            <a:pPr lvl="1"/>
            <a:endParaRPr lang="en-US" dirty="0"/>
          </a:p>
          <a:p>
            <a:pPr marL="393192" lvl="1" indent="0" algn="ctr">
              <a:buNone/>
            </a:pPr>
            <a:endParaRPr lang="en-US" dirty="0"/>
          </a:p>
          <a:p>
            <a:pPr lvl="2"/>
            <a:endParaRPr lang="en-US" dirty="0"/>
          </a:p>
          <a:p>
            <a:pPr lvl="2"/>
            <a:endParaRPr lang="en-US" dirty="0"/>
          </a:p>
          <a:p>
            <a:pPr lvl="1"/>
            <a:endParaRPr lang="en-US" dirty="0"/>
          </a:p>
        </p:txBody>
      </p:sp>
    </p:spTree>
    <p:extLst>
      <p:ext uri="{BB962C8B-B14F-4D97-AF65-F5344CB8AC3E}">
        <p14:creationId xmlns:p14="http://schemas.microsoft.com/office/powerpoint/2010/main" val="26456386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So, What Does All This Mean for Commercial Lending?</a:t>
            </a:r>
          </a:p>
        </p:txBody>
      </p:sp>
      <p:sp>
        <p:nvSpPr>
          <p:cNvPr id="3" name="Content Placeholder 2"/>
          <p:cNvSpPr>
            <a:spLocks noGrp="1"/>
          </p:cNvSpPr>
          <p:nvPr>
            <p:ph idx="1"/>
          </p:nvPr>
        </p:nvSpPr>
        <p:spPr>
          <a:xfrm>
            <a:off x="457200" y="1981200"/>
            <a:ext cx="8229600" cy="4343400"/>
          </a:xfrm>
        </p:spPr>
        <p:txBody>
          <a:bodyPr>
            <a:normAutofit fontScale="92500" lnSpcReduction="10000"/>
          </a:bodyPr>
          <a:lstStyle/>
          <a:p>
            <a:pPr marL="0" indent="0" algn="ctr">
              <a:buNone/>
            </a:pPr>
            <a:r>
              <a:rPr lang="en-US" u="sng" dirty="0"/>
              <a:t>Underwriting</a:t>
            </a:r>
          </a:p>
          <a:p>
            <a:r>
              <a:rPr lang="en-US" dirty="0"/>
              <a:t>Peel the onion all the way to the core</a:t>
            </a:r>
          </a:p>
          <a:p>
            <a:pPr lvl="1"/>
            <a:r>
              <a:rPr lang="en-US" dirty="0"/>
              <a:t>Get all the information up front</a:t>
            </a:r>
          </a:p>
          <a:p>
            <a:pPr lvl="2"/>
            <a:r>
              <a:rPr lang="en-US" dirty="0"/>
              <a:t>You know what credit needs and what they will ask for</a:t>
            </a:r>
          </a:p>
          <a:p>
            <a:pPr lvl="2"/>
            <a:r>
              <a:rPr lang="en-US" dirty="0"/>
              <a:t>Ask questions and get answers</a:t>
            </a:r>
          </a:p>
          <a:p>
            <a:pPr lvl="1"/>
            <a:r>
              <a:rPr lang="en-US" dirty="0"/>
              <a:t>Follow proper due diligence practices</a:t>
            </a:r>
          </a:p>
          <a:p>
            <a:pPr lvl="2"/>
            <a:r>
              <a:rPr lang="en-US" dirty="0"/>
              <a:t>Trust (?) but verify</a:t>
            </a:r>
          </a:p>
          <a:p>
            <a:r>
              <a:rPr lang="en-US" dirty="0"/>
              <a:t>Loan policy is your bible. Use it like one.</a:t>
            </a:r>
          </a:p>
          <a:p>
            <a:r>
              <a:rPr lang="en-US" dirty="0"/>
              <a:t>Dot the I(s) and cross the T(s). Then do it again.</a:t>
            </a:r>
          </a:p>
          <a:p>
            <a:r>
              <a:rPr lang="en-US" dirty="0"/>
              <a:t>Remember you are the one fronting the $$ needed for the project</a:t>
            </a:r>
          </a:p>
          <a:p>
            <a:endParaRPr lang="en-US" dirty="0"/>
          </a:p>
          <a:p>
            <a:pPr marL="393192" lvl="1" indent="0">
              <a:buNone/>
            </a:pPr>
            <a:endParaRPr lang="en-US" dirty="0"/>
          </a:p>
        </p:txBody>
      </p:sp>
    </p:spTree>
    <p:extLst>
      <p:ext uri="{BB962C8B-B14F-4D97-AF65-F5344CB8AC3E}">
        <p14:creationId xmlns:p14="http://schemas.microsoft.com/office/powerpoint/2010/main" val="1595065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So, What Does this Mean for Commercial Lending?</a:t>
            </a:r>
          </a:p>
        </p:txBody>
      </p:sp>
      <p:sp>
        <p:nvSpPr>
          <p:cNvPr id="3" name="Content Placeholder 2"/>
          <p:cNvSpPr>
            <a:spLocks noGrp="1"/>
          </p:cNvSpPr>
          <p:nvPr>
            <p:ph idx="1"/>
          </p:nvPr>
        </p:nvSpPr>
        <p:spPr>
          <a:xfrm>
            <a:off x="457200" y="1981200"/>
            <a:ext cx="8229600" cy="4343400"/>
          </a:xfrm>
        </p:spPr>
        <p:txBody>
          <a:bodyPr>
            <a:normAutofit fontScale="92500" lnSpcReduction="20000"/>
          </a:bodyPr>
          <a:lstStyle/>
          <a:p>
            <a:pPr marL="0" indent="0" algn="ctr">
              <a:buNone/>
            </a:pPr>
            <a:r>
              <a:rPr lang="en-US" u="sng" dirty="0"/>
              <a:t>Portfolio Management</a:t>
            </a:r>
          </a:p>
          <a:p>
            <a:r>
              <a:rPr lang="en-US" dirty="0"/>
              <a:t>Review portfolio now</a:t>
            </a:r>
          </a:p>
          <a:p>
            <a:pPr lvl="1"/>
            <a:r>
              <a:rPr lang="en-US" dirty="0"/>
              <a:t>Annual Reviews</a:t>
            </a:r>
          </a:p>
          <a:p>
            <a:pPr lvl="2"/>
            <a:r>
              <a:rPr lang="en-US" dirty="0"/>
              <a:t>Yes, they are meaningful if done right.</a:t>
            </a:r>
          </a:p>
          <a:p>
            <a:pPr lvl="3"/>
            <a:r>
              <a:rPr lang="en-US" dirty="0"/>
              <a:t>Don’t use it as a check mark on a list.</a:t>
            </a:r>
          </a:p>
          <a:p>
            <a:pPr lvl="1"/>
            <a:r>
              <a:rPr lang="en-US" dirty="0"/>
              <a:t>Do you have fully executed docs in file?</a:t>
            </a:r>
          </a:p>
          <a:p>
            <a:pPr lvl="1"/>
            <a:r>
              <a:rPr lang="en-US" dirty="0"/>
              <a:t>Are collateral docs in order and liens perfected and protected?</a:t>
            </a:r>
          </a:p>
          <a:p>
            <a:pPr lvl="2"/>
            <a:r>
              <a:rPr lang="en-US" dirty="0"/>
              <a:t>Recorded UCCs, recorded mortgages and AOR? Liens on titles?</a:t>
            </a:r>
          </a:p>
          <a:p>
            <a:pPr lvl="1"/>
            <a:r>
              <a:rPr lang="en-US" dirty="0"/>
              <a:t> </a:t>
            </a:r>
            <a:r>
              <a:rPr lang="en-US" u="sng" dirty="0"/>
              <a:t>Current </a:t>
            </a:r>
            <a:r>
              <a:rPr lang="en-US" dirty="0"/>
              <a:t>insurance with CU as loss payee.</a:t>
            </a:r>
          </a:p>
          <a:p>
            <a:pPr lvl="1"/>
            <a:r>
              <a:rPr lang="en-US" dirty="0"/>
              <a:t>Have RE taxes been paid, or was collateral sold in a tax sale and you still don’t know?</a:t>
            </a:r>
          </a:p>
          <a:p>
            <a:pPr lvl="1"/>
            <a:r>
              <a:rPr lang="en-US" dirty="0"/>
              <a:t>Have </a:t>
            </a:r>
            <a:r>
              <a:rPr lang="en-US"/>
              <a:t>you inspected the collateral?</a:t>
            </a:r>
            <a:endParaRPr lang="en-US" dirty="0"/>
          </a:p>
          <a:p>
            <a:pPr lvl="1"/>
            <a:r>
              <a:rPr lang="en-US" dirty="0"/>
              <a:t>Take your attorney to lunch</a:t>
            </a:r>
          </a:p>
          <a:p>
            <a:pPr lvl="1"/>
            <a:endParaRPr lang="en-US" dirty="0"/>
          </a:p>
          <a:p>
            <a:pPr marL="393192" lvl="1" indent="0">
              <a:buNone/>
            </a:pPr>
            <a:endParaRPr lang="en-US" dirty="0"/>
          </a:p>
        </p:txBody>
      </p:sp>
    </p:spTree>
    <p:extLst>
      <p:ext uri="{BB962C8B-B14F-4D97-AF65-F5344CB8AC3E}">
        <p14:creationId xmlns:p14="http://schemas.microsoft.com/office/powerpoint/2010/main" val="2402735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So, What Does this Mean for Commercial Lending?</a:t>
            </a:r>
          </a:p>
        </p:txBody>
      </p:sp>
      <p:sp>
        <p:nvSpPr>
          <p:cNvPr id="3" name="Content Placeholder 2"/>
          <p:cNvSpPr>
            <a:spLocks noGrp="1"/>
          </p:cNvSpPr>
          <p:nvPr>
            <p:ph idx="1"/>
          </p:nvPr>
        </p:nvSpPr>
        <p:spPr>
          <a:xfrm>
            <a:off x="457200" y="1981200"/>
            <a:ext cx="8229600" cy="4343400"/>
          </a:xfrm>
        </p:spPr>
        <p:txBody>
          <a:bodyPr>
            <a:normAutofit/>
          </a:bodyPr>
          <a:lstStyle/>
          <a:p>
            <a:pPr marL="0" indent="0" algn="ctr">
              <a:buNone/>
            </a:pPr>
            <a:r>
              <a:rPr lang="en-US" u="sng" dirty="0"/>
              <a:t>Above all else, do not stop lending</a:t>
            </a:r>
          </a:p>
          <a:p>
            <a:endParaRPr lang="en-US" dirty="0"/>
          </a:p>
          <a:p>
            <a:r>
              <a:rPr lang="en-US" dirty="0"/>
              <a:t>Modify appetite for risk</a:t>
            </a:r>
          </a:p>
          <a:p>
            <a:r>
              <a:rPr lang="en-US" dirty="0"/>
              <a:t>Be more selective about deals</a:t>
            </a:r>
          </a:p>
          <a:p>
            <a:r>
              <a:rPr lang="en-US" dirty="0"/>
              <a:t>Get the rate and fees associated with the risk</a:t>
            </a:r>
          </a:p>
          <a:p>
            <a:endParaRPr lang="en-US" dirty="0"/>
          </a:p>
          <a:p>
            <a:pPr marL="0" indent="0" algn="ctr">
              <a:buNone/>
            </a:pPr>
            <a:r>
              <a:rPr lang="en-US" b="1" u="sng" dirty="0"/>
              <a:t>But stay active in the commercial lending arena</a:t>
            </a:r>
          </a:p>
          <a:p>
            <a:pPr lvl="1"/>
            <a:endParaRPr lang="en-US" dirty="0"/>
          </a:p>
          <a:p>
            <a:pPr marL="393192" lvl="1" indent="0">
              <a:buNone/>
            </a:pPr>
            <a:endParaRPr lang="en-US" dirty="0"/>
          </a:p>
        </p:txBody>
      </p:sp>
    </p:spTree>
    <p:extLst>
      <p:ext uri="{BB962C8B-B14F-4D97-AF65-F5344CB8AC3E}">
        <p14:creationId xmlns:p14="http://schemas.microsoft.com/office/powerpoint/2010/main" val="32146266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Contact Information</a:t>
            </a:r>
          </a:p>
        </p:txBody>
      </p:sp>
      <p:sp>
        <p:nvSpPr>
          <p:cNvPr id="3" name="Text Placeholder 2"/>
          <p:cNvSpPr>
            <a:spLocks noGrp="1"/>
          </p:cNvSpPr>
          <p:nvPr>
            <p:ph type="body" idx="1"/>
          </p:nvPr>
        </p:nvSpPr>
        <p:spPr>
          <a:xfrm>
            <a:off x="530352" y="2704664"/>
            <a:ext cx="7772400" cy="3086536"/>
          </a:xfrm>
        </p:spPr>
        <p:txBody>
          <a:bodyPr>
            <a:normAutofit fontScale="92500" lnSpcReduction="10000"/>
          </a:bodyPr>
          <a:lstStyle/>
          <a:p>
            <a:endParaRPr lang="en-US" dirty="0"/>
          </a:p>
          <a:p>
            <a:pPr algn="ctr"/>
            <a:r>
              <a:rPr lang="en-US" dirty="0"/>
              <a:t>Mark Cox</a:t>
            </a:r>
          </a:p>
          <a:p>
            <a:pPr algn="ctr"/>
            <a:r>
              <a:rPr lang="en-US" dirty="0"/>
              <a:t>President &amp; CEO</a:t>
            </a:r>
          </a:p>
          <a:p>
            <a:pPr algn="ctr"/>
            <a:r>
              <a:rPr lang="en-US" dirty="0"/>
              <a:t>P O Box 956</a:t>
            </a:r>
          </a:p>
          <a:p>
            <a:pPr algn="ctr"/>
            <a:r>
              <a:rPr lang="en-US" dirty="0"/>
              <a:t>Irmo, SC 29063</a:t>
            </a:r>
          </a:p>
          <a:p>
            <a:pPr algn="ctr"/>
            <a:r>
              <a:rPr lang="en-US" dirty="0"/>
              <a:t>Phone: 803-881-2500</a:t>
            </a:r>
          </a:p>
          <a:p>
            <a:pPr algn="ctr"/>
            <a:r>
              <a:rPr lang="en-US" dirty="0">
                <a:hlinkClick r:id="rId2"/>
              </a:rPr>
              <a:t>mcox@ibscu.com</a:t>
            </a:r>
            <a:endParaRPr lang="en-US" dirty="0"/>
          </a:p>
          <a:p>
            <a:pPr algn="ctr"/>
            <a:endParaRPr lang="en-US" dirty="0"/>
          </a:p>
          <a:p>
            <a:pPr algn="ctr"/>
            <a:r>
              <a:rPr lang="en-US" dirty="0">
                <a:hlinkClick r:id="rId3"/>
              </a:rPr>
              <a:t>www.ibscu.com</a:t>
            </a:r>
            <a:r>
              <a:rPr lang="en-US" dirty="0"/>
              <a:t>	</a:t>
            </a:r>
          </a:p>
        </p:txBody>
      </p:sp>
    </p:spTree>
    <p:extLst>
      <p:ext uri="{BB962C8B-B14F-4D97-AF65-F5344CB8AC3E}">
        <p14:creationId xmlns:p14="http://schemas.microsoft.com/office/powerpoint/2010/main" val="15693929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IBS History</a:t>
            </a:r>
          </a:p>
        </p:txBody>
      </p:sp>
      <p:sp>
        <p:nvSpPr>
          <p:cNvPr id="3" name="Content Placeholder 2"/>
          <p:cNvSpPr>
            <a:spLocks noGrp="1"/>
          </p:cNvSpPr>
          <p:nvPr>
            <p:ph idx="1"/>
          </p:nvPr>
        </p:nvSpPr>
        <p:spPr/>
        <p:txBody>
          <a:bodyPr>
            <a:normAutofit fontScale="77500" lnSpcReduction="20000"/>
          </a:bodyPr>
          <a:lstStyle/>
          <a:p>
            <a:pPr marL="274320" lvl="1" indent="-274320">
              <a:buClr>
                <a:schemeClr val="accent3"/>
              </a:buClr>
              <a:buSzPct val="95000"/>
            </a:pPr>
            <a:r>
              <a:rPr lang="en-US" dirty="0"/>
              <a:t> Formed 2008 &amp; started operations in 2009 in Fort Mill, SC</a:t>
            </a:r>
          </a:p>
          <a:p>
            <a:pPr marL="274320" lvl="1" indent="-274320">
              <a:buClr>
                <a:schemeClr val="accent3"/>
              </a:buClr>
              <a:buSzPct val="95000"/>
            </a:pPr>
            <a:r>
              <a:rPr lang="en-US" dirty="0"/>
              <a:t>Wholly owned by 7 credit unions in the Carolinas</a:t>
            </a:r>
          </a:p>
          <a:p>
            <a:pPr marL="274320" lvl="1" indent="-274320">
              <a:buClr>
                <a:schemeClr val="accent3"/>
              </a:buClr>
              <a:buSzPct val="95000"/>
            </a:pPr>
            <a:r>
              <a:rPr lang="en-US" dirty="0"/>
              <a:t>Through 2013 had underwritten $150 million in MBL</a:t>
            </a:r>
          </a:p>
          <a:p>
            <a:pPr marL="274320" lvl="1" indent="-274320">
              <a:buClr>
                <a:schemeClr val="accent3"/>
              </a:buClr>
              <a:buSzPct val="95000"/>
            </a:pPr>
            <a:r>
              <a:rPr lang="en-US" dirty="0"/>
              <a:t>At YE 2013 was servicing $40 million portfolio</a:t>
            </a:r>
          </a:p>
          <a:p>
            <a:pPr marL="274320" lvl="1" indent="-274320">
              <a:buClr>
                <a:schemeClr val="accent3"/>
              </a:buClr>
              <a:buSzPct val="95000"/>
            </a:pPr>
            <a:r>
              <a:rPr lang="en-US" dirty="0"/>
              <a:t>Since 2014 have underwritten over 3000 loans totaling over $2.3 billion</a:t>
            </a:r>
          </a:p>
          <a:p>
            <a:pPr marL="274320" lvl="1" indent="-274320">
              <a:buClr>
                <a:schemeClr val="accent3"/>
              </a:buClr>
              <a:buSzPct val="95000"/>
            </a:pPr>
            <a:r>
              <a:rPr lang="en-US" dirty="0"/>
              <a:t>Credit union portfolios have grown from $40 million to over $820 million in that period</a:t>
            </a:r>
          </a:p>
          <a:p>
            <a:pPr marL="274320" lvl="1" indent="-274320">
              <a:buClr>
                <a:schemeClr val="accent3"/>
              </a:buClr>
              <a:buSzPct val="95000"/>
            </a:pPr>
            <a:r>
              <a:rPr lang="en-US" dirty="0"/>
              <a:t>Underwrote 422 loans totaling $333 million in 2020</a:t>
            </a:r>
          </a:p>
          <a:p>
            <a:pPr marL="274320" lvl="1" indent="-274320">
              <a:buClr>
                <a:schemeClr val="accent3"/>
              </a:buClr>
              <a:buSzPct val="95000"/>
            </a:pPr>
            <a:r>
              <a:rPr lang="en-US" dirty="0"/>
              <a:t>Underwrote 342 loans totaling $323 million in 2021</a:t>
            </a:r>
          </a:p>
          <a:p>
            <a:pPr marL="274320" lvl="1" indent="-274320">
              <a:buClr>
                <a:schemeClr val="accent3"/>
              </a:buClr>
              <a:buSzPct val="95000"/>
            </a:pPr>
            <a:r>
              <a:rPr lang="en-US" dirty="0"/>
              <a:t>Underwrote 344 loans totaling $423 million in 2022</a:t>
            </a:r>
          </a:p>
          <a:p>
            <a:pPr marL="274320" lvl="1" indent="-274320">
              <a:buClr>
                <a:schemeClr val="accent3"/>
              </a:buClr>
              <a:buSzPct val="95000"/>
            </a:pPr>
            <a:r>
              <a:rPr lang="en-US" dirty="0"/>
              <a:t>At 12-31-22 over $820 million in portfolio underwritten by IBS</a:t>
            </a:r>
          </a:p>
          <a:p>
            <a:pPr marL="548640" lvl="2" indent="-274320">
              <a:buClr>
                <a:schemeClr val="accent3"/>
              </a:buClr>
              <a:buSzPct val="95000"/>
            </a:pPr>
            <a:r>
              <a:rPr lang="en-US" dirty="0"/>
              <a:t>99.6% rated Satisfactory or better</a:t>
            </a:r>
          </a:p>
          <a:p>
            <a:pPr marL="548640" lvl="2" indent="-274320">
              <a:buClr>
                <a:schemeClr val="accent3"/>
              </a:buClr>
              <a:buSzPct val="95000"/>
            </a:pPr>
            <a:r>
              <a:rPr lang="en-US" dirty="0"/>
              <a:t>Of over 1800 loans only 3 not rated Satisfactory or better</a:t>
            </a:r>
          </a:p>
          <a:p>
            <a:pPr marL="548640" lvl="2" indent="-274320">
              <a:buClr>
                <a:schemeClr val="accent3"/>
              </a:buClr>
              <a:buSzPct val="95000"/>
            </a:pPr>
            <a:r>
              <a:rPr lang="en-US" dirty="0"/>
              <a:t>Past dues range typically under .10%.</a:t>
            </a:r>
          </a:p>
          <a:p>
            <a:pPr marL="548640" lvl="2" indent="-274320">
              <a:buClr>
                <a:schemeClr val="accent3"/>
              </a:buClr>
              <a:buSzPct val="95000"/>
            </a:pPr>
            <a:r>
              <a:rPr lang="en-US" dirty="0"/>
              <a:t>No net charge off on a loan underwritten by IBS</a:t>
            </a:r>
          </a:p>
          <a:p>
            <a:pPr marL="274320" lvl="2" indent="0">
              <a:buClr>
                <a:schemeClr val="accent3"/>
              </a:buClr>
              <a:buSzPct val="95000"/>
              <a:buNone/>
            </a:pPr>
            <a:endParaRPr lang="en-US" dirty="0"/>
          </a:p>
        </p:txBody>
      </p:sp>
    </p:spTree>
    <p:extLst>
      <p:ext uri="{BB962C8B-B14F-4D97-AF65-F5344CB8AC3E}">
        <p14:creationId xmlns:p14="http://schemas.microsoft.com/office/powerpoint/2010/main" val="12059945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10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1000"/>
                                        <p:tgtEl>
                                          <p:spTgt spid="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598" y="1066800"/>
            <a:ext cx="8229600" cy="1143000"/>
          </a:xfrm>
        </p:spPr>
        <p:txBody>
          <a:bodyPr>
            <a:normAutofit fontScale="90000"/>
          </a:bodyPr>
          <a:lstStyle/>
          <a:p>
            <a:pPr algn="ctr"/>
            <a:r>
              <a:rPr lang="en-US" dirty="0">
                <a:solidFill>
                  <a:srgbClr val="04617B"/>
                </a:solidFill>
              </a:rPr>
              <a:t>Why Aren’t You Making Commercial Loans?</a:t>
            </a:r>
            <a:endParaRPr lang="en-US" dirty="0"/>
          </a:p>
        </p:txBody>
      </p:sp>
      <p:sp>
        <p:nvSpPr>
          <p:cNvPr id="3" name="Content Placeholder 2"/>
          <p:cNvSpPr>
            <a:spLocks noGrp="1"/>
          </p:cNvSpPr>
          <p:nvPr>
            <p:ph idx="1"/>
          </p:nvPr>
        </p:nvSpPr>
        <p:spPr>
          <a:xfrm>
            <a:off x="533400" y="2362200"/>
            <a:ext cx="8229600" cy="4389120"/>
          </a:xfrm>
        </p:spPr>
        <p:txBody>
          <a:bodyPr>
            <a:normAutofit fontScale="70000" lnSpcReduction="20000"/>
          </a:bodyPr>
          <a:lstStyle/>
          <a:p>
            <a:pPr>
              <a:buFont typeface="Wingdings" panose="05000000000000000000" pitchFamily="2" charset="2"/>
              <a:buChar char="q"/>
            </a:pPr>
            <a:r>
              <a:rPr lang="en-US" dirty="0"/>
              <a:t> Too Risky</a:t>
            </a:r>
          </a:p>
          <a:p>
            <a:pPr lvl="1">
              <a:buFont typeface="Wingdings" panose="05000000000000000000" pitchFamily="2" charset="2"/>
              <a:buChar char="q"/>
            </a:pPr>
            <a:r>
              <a:rPr lang="en-US" dirty="0"/>
              <a:t>Nope. But it is MESSY!!</a:t>
            </a:r>
          </a:p>
          <a:p>
            <a:pPr>
              <a:buFont typeface="Wingdings" panose="05000000000000000000" pitchFamily="2" charset="2"/>
              <a:buChar char="q"/>
            </a:pPr>
            <a:r>
              <a:rPr lang="en-US" dirty="0"/>
              <a:t>Don’t have knowledge/expertise/cooperative core</a:t>
            </a:r>
          </a:p>
          <a:p>
            <a:pPr lvl="1">
              <a:buFont typeface="Wingdings" panose="05000000000000000000" pitchFamily="2" charset="2"/>
              <a:buChar char="q"/>
            </a:pPr>
            <a:r>
              <a:rPr lang="en-US" dirty="0"/>
              <a:t>That’s what CUSOs are for</a:t>
            </a:r>
          </a:p>
          <a:p>
            <a:pPr>
              <a:buFont typeface="Wingdings" panose="05000000000000000000" pitchFamily="2" charset="2"/>
              <a:buChar char="q"/>
            </a:pPr>
            <a:r>
              <a:rPr lang="en-US" dirty="0"/>
              <a:t>Commercial Lenders are hard to find &amp; too expensive</a:t>
            </a:r>
          </a:p>
          <a:p>
            <a:pPr lvl="1">
              <a:buFont typeface="Wingdings" panose="05000000000000000000" pitchFamily="2" charset="2"/>
              <a:buChar char="q"/>
            </a:pPr>
            <a:r>
              <a:rPr lang="en-US" dirty="0"/>
              <a:t>Yes, they are. They are also divas, but there are workarounds to all those issues.</a:t>
            </a:r>
          </a:p>
          <a:p>
            <a:pPr>
              <a:buFont typeface="Wingdings" panose="05000000000000000000" pitchFamily="2" charset="2"/>
              <a:buChar char="q"/>
            </a:pPr>
            <a:r>
              <a:rPr lang="en-US" dirty="0"/>
              <a:t>Now is just not the right time</a:t>
            </a:r>
          </a:p>
          <a:p>
            <a:pPr lvl="1">
              <a:buFont typeface="Wingdings" panose="05000000000000000000" pitchFamily="2" charset="2"/>
              <a:buChar char="q"/>
            </a:pPr>
            <a:r>
              <a:rPr lang="en-US" dirty="0"/>
              <a:t>Why?</a:t>
            </a:r>
          </a:p>
          <a:p>
            <a:pPr>
              <a:buFont typeface="Wingdings" panose="05000000000000000000" pitchFamily="2" charset="2"/>
              <a:buChar char="q"/>
            </a:pPr>
            <a:r>
              <a:rPr lang="en-US" dirty="0"/>
              <a:t>Lack of liquidity</a:t>
            </a:r>
          </a:p>
          <a:p>
            <a:pPr lvl="1">
              <a:buFont typeface="Wingdings" panose="05000000000000000000" pitchFamily="2" charset="2"/>
              <a:buChar char="q"/>
            </a:pPr>
            <a:r>
              <a:rPr lang="en-US" dirty="0"/>
              <a:t>Thanks, FED. Can be fixed but is a challenge</a:t>
            </a:r>
          </a:p>
          <a:p>
            <a:pPr>
              <a:buFont typeface="Wingdings" panose="05000000000000000000" pitchFamily="2" charset="2"/>
              <a:buChar char="q"/>
            </a:pPr>
            <a:r>
              <a:rPr lang="en-US" dirty="0"/>
              <a:t>Recession is coming</a:t>
            </a:r>
          </a:p>
          <a:p>
            <a:pPr lvl="1">
              <a:buFont typeface="Wingdings" panose="05000000000000000000" pitchFamily="2" charset="2"/>
              <a:buChar char="q"/>
            </a:pPr>
            <a:r>
              <a:rPr lang="en-US" dirty="0"/>
              <a:t>Is it? So what if it is. That is not the time to stop lending or to not start lending</a:t>
            </a:r>
          </a:p>
          <a:p>
            <a:pPr>
              <a:buFont typeface="Wingdings" panose="05000000000000000000" pitchFamily="2" charset="2"/>
              <a:buChar char="q"/>
            </a:pPr>
            <a:r>
              <a:rPr lang="en-US" dirty="0"/>
              <a:t>Core won’t support business loan or deposits</a:t>
            </a:r>
          </a:p>
          <a:p>
            <a:pPr lvl="1">
              <a:buFont typeface="Wingdings" panose="05000000000000000000" pitchFamily="2" charset="2"/>
              <a:buChar char="q"/>
            </a:pPr>
            <a:r>
              <a:rPr lang="en-US" dirty="0"/>
              <a:t>Can be fixed</a:t>
            </a:r>
          </a:p>
          <a:p>
            <a:pPr>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0" indent="0">
              <a:buNone/>
            </a:pPr>
            <a:endParaRPr lang="en-US" dirty="0"/>
          </a:p>
        </p:txBody>
      </p:sp>
    </p:spTree>
    <p:extLst>
      <p:ext uri="{BB962C8B-B14F-4D97-AF65-F5344CB8AC3E}">
        <p14:creationId xmlns:p14="http://schemas.microsoft.com/office/powerpoint/2010/main" val="3166013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04617B"/>
                </a:solidFill>
              </a:rPr>
              <a:t>Here’s What You are Missing</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dirty="0"/>
              <a:t> Growth and diversification of membership</a:t>
            </a:r>
          </a:p>
          <a:p>
            <a:pPr lvl="1">
              <a:buFont typeface="Wingdings" panose="05000000000000000000" pitchFamily="2" charset="2"/>
              <a:buChar char="q"/>
            </a:pPr>
            <a:r>
              <a:rPr lang="en-US" dirty="0"/>
              <a:t>For every new business member, you have a captive audience for several new consumer memberships and ability to cross sell consumer products</a:t>
            </a:r>
          </a:p>
          <a:p>
            <a:pPr>
              <a:buFont typeface="Wingdings" panose="05000000000000000000" pitchFamily="2" charset="2"/>
              <a:buChar char="q"/>
            </a:pPr>
            <a:r>
              <a:rPr lang="en-US" dirty="0"/>
              <a:t>Growth and diversification of revenue stream</a:t>
            </a:r>
          </a:p>
          <a:p>
            <a:pPr lvl="1">
              <a:buFont typeface="Wingdings" panose="05000000000000000000" pitchFamily="2" charset="2"/>
              <a:buChar char="q"/>
            </a:pPr>
            <a:r>
              <a:rPr lang="en-US" dirty="0"/>
              <a:t>For every $10 million in outstanding loans, potential for $350,000+ in net interest income</a:t>
            </a:r>
          </a:p>
          <a:p>
            <a:pPr>
              <a:buFont typeface="Wingdings" panose="05000000000000000000" pitchFamily="2" charset="2"/>
              <a:buChar char="q"/>
            </a:pPr>
            <a:r>
              <a:rPr lang="en-US" dirty="0"/>
              <a:t>Growth and diversification of a consumer heavy loan portfolio that is more susceptible to economic changes</a:t>
            </a:r>
          </a:p>
          <a:p>
            <a:pPr>
              <a:buFont typeface="Wingdings" panose="05000000000000000000" pitchFamily="2" charset="2"/>
              <a:buChar char="q"/>
            </a:pPr>
            <a:r>
              <a:rPr lang="en-US" dirty="0"/>
              <a:t>Higher margin on loans</a:t>
            </a:r>
          </a:p>
          <a:p>
            <a:pPr>
              <a:buFont typeface="Wingdings" panose="05000000000000000000" pitchFamily="2" charset="2"/>
              <a:buChar char="q"/>
            </a:pPr>
            <a:r>
              <a:rPr lang="en-US" dirty="0"/>
              <a:t>Large loan fees</a:t>
            </a:r>
          </a:p>
          <a:p>
            <a:pPr>
              <a:buFont typeface="Wingdings" panose="05000000000000000000" pitchFamily="2" charset="2"/>
              <a:buChar char="q"/>
            </a:pPr>
            <a:r>
              <a:rPr lang="en-US" dirty="0"/>
              <a:t>Commercial deposits</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0" indent="0">
              <a:buNone/>
            </a:pPr>
            <a:endParaRPr lang="en-US" dirty="0"/>
          </a:p>
        </p:txBody>
      </p:sp>
    </p:spTree>
    <p:extLst>
      <p:ext uri="{BB962C8B-B14F-4D97-AF65-F5344CB8AC3E}">
        <p14:creationId xmlns:p14="http://schemas.microsoft.com/office/powerpoint/2010/main" val="1020090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Regulatory Environment</a:t>
            </a:r>
          </a:p>
        </p:txBody>
      </p:sp>
      <p:sp>
        <p:nvSpPr>
          <p:cNvPr id="3" name="Content Placeholder 2"/>
          <p:cNvSpPr>
            <a:spLocks noGrp="1"/>
          </p:cNvSpPr>
          <p:nvPr>
            <p:ph idx="1"/>
          </p:nvPr>
        </p:nvSpPr>
        <p:spPr/>
        <p:txBody>
          <a:bodyPr/>
          <a:lstStyle/>
          <a:p>
            <a:pPr marL="274320" lvl="1" indent="-274320">
              <a:buClr>
                <a:schemeClr val="accent3"/>
              </a:buClr>
              <a:buSzPct val="95000"/>
            </a:pPr>
            <a:endParaRPr lang="en-US" dirty="0"/>
          </a:p>
          <a:p>
            <a:pPr marL="274320" lvl="1" indent="-274320">
              <a:buClr>
                <a:schemeClr val="accent3"/>
              </a:buClr>
              <a:buSzPct val="95000"/>
            </a:pPr>
            <a:endParaRPr lang="en-US" dirty="0"/>
          </a:p>
          <a:p>
            <a:pPr marL="274320" lvl="1" indent="-274320">
              <a:buClr>
                <a:schemeClr val="accent3"/>
              </a:buClr>
              <a:buSzPct val="95000"/>
            </a:pPr>
            <a:r>
              <a:rPr lang="en-US" dirty="0"/>
              <a:t> Reg change took  effect 1-1-2017</a:t>
            </a:r>
          </a:p>
          <a:p>
            <a:pPr marL="274320" lvl="1" indent="-274320">
              <a:buClr>
                <a:schemeClr val="accent3"/>
              </a:buClr>
              <a:buSzPct val="95000"/>
            </a:pPr>
            <a:endParaRPr lang="en-US" dirty="0"/>
          </a:p>
          <a:p>
            <a:pPr marL="274320" lvl="2" indent="0">
              <a:buClr>
                <a:schemeClr val="accent3"/>
              </a:buClr>
              <a:buSzPct val="95000"/>
              <a:buNone/>
            </a:pPr>
            <a:endParaRPr lang="en-US" dirty="0"/>
          </a:p>
          <a:p>
            <a:pPr marL="274320" lvl="1" indent="-274320">
              <a:buClr>
                <a:schemeClr val="accent3"/>
              </a:buClr>
              <a:buSzPct val="95000"/>
            </a:pPr>
            <a:r>
              <a:rPr lang="en-US" dirty="0"/>
              <a:t>Exams now focusing on regs v. loan policy</a:t>
            </a:r>
          </a:p>
          <a:p>
            <a:pPr marL="0" lvl="1" indent="0">
              <a:buClr>
                <a:schemeClr val="accent3"/>
              </a:buClr>
              <a:buSzPct val="95000"/>
              <a:buNone/>
            </a:pPr>
            <a:endParaRPr lang="en-US" dirty="0"/>
          </a:p>
        </p:txBody>
      </p:sp>
    </p:spTree>
    <p:extLst>
      <p:ext uri="{BB962C8B-B14F-4D97-AF65-F5344CB8AC3E}">
        <p14:creationId xmlns:p14="http://schemas.microsoft.com/office/powerpoint/2010/main" val="1705288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Principles Based Regulation</a:t>
            </a:r>
          </a:p>
        </p:txBody>
      </p:sp>
      <p:sp>
        <p:nvSpPr>
          <p:cNvPr id="3" name="Content Placeholder 2"/>
          <p:cNvSpPr>
            <a:spLocks noGrp="1"/>
          </p:cNvSpPr>
          <p:nvPr>
            <p:ph idx="1"/>
          </p:nvPr>
        </p:nvSpPr>
        <p:spPr>
          <a:xfrm>
            <a:off x="2362200" y="1935480"/>
            <a:ext cx="4343400" cy="4389120"/>
          </a:xfrm>
        </p:spPr>
        <p:txBody>
          <a:bodyPr>
            <a:normAutofit fontScale="77500" lnSpcReduction="20000"/>
          </a:bodyPr>
          <a:lstStyle/>
          <a:p>
            <a:r>
              <a:rPr lang="en-US" dirty="0"/>
              <a:t>Purpose is to give credit unions more flexibility to implement principle-based risk management processes and policies and staff to maintain a comprehensive understanding of the borrower’s financial capacity.</a:t>
            </a:r>
          </a:p>
          <a:p>
            <a:endParaRPr lang="en-US" dirty="0"/>
          </a:p>
          <a:p>
            <a:r>
              <a:rPr lang="en-US" dirty="0"/>
              <a:t>Credit unions must establish risk tolerances at the relationship and overall portfolio levels to ensure that the risks taken are consistent with prudent standards within the managerial and financial capability of the credit union.</a:t>
            </a:r>
          </a:p>
          <a:p>
            <a:endParaRPr lang="en-US" dirty="0"/>
          </a:p>
        </p:txBody>
      </p:sp>
    </p:spTree>
    <p:extLst>
      <p:ext uri="{BB962C8B-B14F-4D97-AF65-F5344CB8AC3E}">
        <p14:creationId xmlns:p14="http://schemas.microsoft.com/office/powerpoint/2010/main" val="2772138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Based Regs</a:t>
            </a:r>
          </a:p>
        </p:txBody>
      </p:sp>
      <p:sp>
        <p:nvSpPr>
          <p:cNvPr id="3" name="Content Placeholder 2"/>
          <p:cNvSpPr>
            <a:spLocks noGrp="1"/>
          </p:cNvSpPr>
          <p:nvPr>
            <p:ph idx="1"/>
          </p:nvPr>
        </p:nvSpPr>
        <p:spPr/>
        <p:txBody>
          <a:bodyPr>
            <a:normAutofit/>
          </a:bodyPr>
          <a:lstStyle/>
          <a:p>
            <a:pPr lvl="1"/>
            <a:r>
              <a:rPr lang="en-US" dirty="0"/>
              <a:t>Message that examinations will be made based on the law and not on philosophical intent</a:t>
            </a:r>
          </a:p>
          <a:p>
            <a:pPr lvl="1"/>
            <a:r>
              <a:rPr lang="en-US" dirty="0"/>
              <a:t>MBLs redefined</a:t>
            </a:r>
          </a:p>
          <a:p>
            <a:pPr lvl="2"/>
            <a:r>
              <a:rPr lang="en-US" dirty="0"/>
              <a:t>Loans secured by 1-4 family residential real estate</a:t>
            </a:r>
          </a:p>
          <a:p>
            <a:pPr lvl="2"/>
            <a:r>
              <a:rPr lang="en-US" dirty="0"/>
              <a:t>Loans secured by vehicles manufactured for household use</a:t>
            </a:r>
          </a:p>
          <a:p>
            <a:pPr lvl="1"/>
            <a:r>
              <a:rPr lang="en-US" dirty="0"/>
              <a:t>MBLs don’t count toward cap</a:t>
            </a:r>
          </a:p>
          <a:p>
            <a:r>
              <a:rPr lang="en-US" dirty="0"/>
              <a:t>The cap is the lesser of 1.75 times the actual net worth or 1.75 times the minimum net worth per the risked based standards.  </a:t>
            </a:r>
          </a:p>
          <a:p>
            <a:endParaRPr lang="en-US" dirty="0"/>
          </a:p>
        </p:txBody>
      </p:sp>
    </p:spTree>
    <p:extLst>
      <p:ext uri="{BB962C8B-B14F-4D97-AF65-F5344CB8AC3E}">
        <p14:creationId xmlns:p14="http://schemas.microsoft.com/office/powerpoint/2010/main" val="394252344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1245</TotalTime>
  <Words>2330</Words>
  <Application>Microsoft Office PowerPoint</Application>
  <PresentationFormat>On-screen Show (4:3)</PresentationFormat>
  <Paragraphs>386</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Constantia</vt:lpstr>
      <vt:lpstr>Wingdings</vt:lpstr>
      <vt:lpstr>Wingdings 2</vt:lpstr>
      <vt:lpstr>Flow</vt:lpstr>
      <vt:lpstr>               Credit Union Connect Tennessee Credit Union League  Hot Topics in Commercial Lending</vt:lpstr>
      <vt:lpstr>Agenda</vt:lpstr>
      <vt:lpstr>Services Offered</vt:lpstr>
      <vt:lpstr>IBS History</vt:lpstr>
      <vt:lpstr>Why Aren’t You Making Commercial Loans?</vt:lpstr>
      <vt:lpstr>Here’s What You are Missing</vt:lpstr>
      <vt:lpstr>Regulatory Environment</vt:lpstr>
      <vt:lpstr>Principles Based Regulation</vt:lpstr>
      <vt:lpstr>Principle Based Regs</vt:lpstr>
      <vt:lpstr>The New Commercial Loan Policy</vt:lpstr>
      <vt:lpstr>NCUA Expectations </vt:lpstr>
      <vt:lpstr>Revising the MBL Policy Risk Management Process</vt:lpstr>
      <vt:lpstr>Post Reg Change NCUA Findings</vt:lpstr>
      <vt:lpstr>Post 2017 Reg Changes</vt:lpstr>
      <vt:lpstr>Post 2017 Reg Changes</vt:lpstr>
      <vt:lpstr>Post 2017 Reg Changes</vt:lpstr>
      <vt:lpstr>NCUA 2023 Supervisory Priorities</vt:lpstr>
      <vt:lpstr>NCUA 2023 Supervisory Priorities</vt:lpstr>
      <vt:lpstr>Recent NCUA Letters and Policy Statements</vt:lpstr>
      <vt:lpstr>Recent NCUA Letters and Policy Statements</vt:lpstr>
      <vt:lpstr>Recent NCUA Letters and Policy Statements</vt:lpstr>
      <vt:lpstr>Recent NCUA Letters and Policy Statements</vt:lpstr>
      <vt:lpstr>Recent NCUA Letters and Policy Statements</vt:lpstr>
      <vt:lpstr>Recent NCUA Letters and Policy Statements</vt:lpstr>
      <vt:lpstr>Recent NCUA Letters and Policy Statements</vt:lpstr>
      <vt:lpstr>It’s The Economy, Stupid!!</vt:lpstr>
      <vt:lpstr>No, It’s the Pandemic/Economy</vt:lpstr>
      <vt:lpstr>No, It’s the Economy, again </vt:lpstr>
      <vt:lpstr>No, It’s the stupid FED </vt:lpstr>
      <vt:lpstr>How Are We Doing Now</vt:lpstr>
      <vt:lpstr>How Are We Doing Now</vt:lpstr>
      <vt:lpstr>Headlines &amp; Headwinds</vt:lpstr>
      <vt:lpstr>Headlines &amp; Headwinds</vt:lpstr>
      <vt:lpstr>Headlines &amp; Headwinds</vt:lpstr>
      <vt:lpstr>Headlines &amp; Headwinds</vt:lpstr>
      <vt:lpstr>So, What Does All This Mean for Commercial Lending?</vt:lpstr>
      <vt:lpstr>So, What Does this Mean for Commercial Lending?</vt:lpstr>
      <vt:lpstr>So, What Does this Mean for Commercial Lending?</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 Business Services</dc:title>
  <dc:creator>mcox</dc:creator>
  <cp:lastModifiedBy>Mark Cox</cp:lastModifiedBy>
  <cp:revision>163</cp:revision>
  <cp:lastPrinted>2022-12-09T15:04:10Z</cp:lastPrinted>
  <dcterms:created xsi:type="dcterms:W3CDTF">2011-06-29T15:52:27Z</dcterms:created>
  <dcterms:modified xsi:type="dcterms:W3CDTF">2023-10-12T12:26:21Z</dcterms:modified>
</cp:coreProperties>
</file>